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77" r:id="rId3"/>
    <p:sldId id="278" r:id="rId4"/>
    <p:sldId id="294" r:id="rId5"/>
    <p:sldId id="393" r:id="rId6"/>
    <p:sldId id="329" r:id="rId7"/>
    <p:sldId id="404" r:id="rId8"/>
    <p:sldId id="406" r:id="rId9"/>
    <p:sldId id="405" r:id="rId10"/>
    <p:sldId id="330" r:id="rId11"/>
    <p:sldId id="331" r:id="rId12"/>
    <p:sldId id="332" r:id="rId13"/>
    <p:sldId id="344" r:id="rId14"/>
    <p:sldId id="333" r:id="rId15"/>
    <p:sldId id="343" r:id="rId16"/>
    <p:sldId id="334" r:id="rId17"/>
    <p:sldId id="356" r:id="rId18"/>
    <p:sldId id="280" r:id="rId19"/>
    <p:sldId id="335"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336" r:id="rId34"/>
    <p:sldId id="394" r:id="rId35"/>
    <p:sldId id="395" r:id="rId36"/>
    <p:sldId id="396" r:id="rId37"/>
    <p:sldId id="397" r:id="rId38"/>
    <p:sldId id="398" r:id="rId39"/>
    <p:sldId id="399" r:id="rId40"/>
    <p:sldId id="400" r:id="rId41"/>
    <p:sldId id="401" r:id="rId42"/>
    <p:sldId id="402" r:id="rId43"/>
    <p:sldId id="408" r:id="rId44"/>
    <p:sldId id="279" r:id="rId45"/>
    <p:sldId id="259" r:id="rId46"/>
    <p:sldId id="357" r:id="rId47"/>
    <p:sldId id="388" r:id="rId48"/>
    <p:sldId id="381" r:id="rId49"/>
    <p:sldId id="260" r:id="rId50"/>
    <p:sldId id="261" r:id="rId51"/>
    <p:sldId id="262" r:id="rId52"/>
    <p:sldId id="341" r:id="rId53"/>
    <p:sldId id="353" r:id="rId54"/>
    <p:sldId id="342" r:id="rId55"/>
    <p:sldId id="349" r:id="rId56"/>
    <p:sldId id="350" r:id="rId57"/>
    <p:sldId id="351" r:id="rId58"/>
    <p:sldId id="390" r:id="rId59"/>
    <p:sldId id="354" r:id="rId60"/>
    <p:sldId id="355" r:id="rId61"/>
    <p:sldId id="348" r:id="rId62"/>
    <p:sldId id="338" r:id="rId63"/>
    <p:sldId id="358" r:id="rId64"/>
    <p:sldId id="359" r:id="rId65"/>
    <p:sldId id="360" r:id="rId66"/>
    <p:sldId id="361" r:id="rId67"/>
    <p:sldId id="40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4660"/>
  </p:normalViewPr>
  <p:slideViewPr>
    <p:cSldViewPr snapToGrid="0">
      <p:cViewPr varScale="1">
        <p:scale>
          <a:sx n="63" d="100"/>
          <a:sy n="63" d="100"/>
        </p:scale>
        <p:origin x="11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11T11:38:47.942"/>
    </inkml:context>
    <inkml:brush xml:id="br0">
      <inkml:brushProperty name="width" value="0.05" units="cm"/>
      <inkml:brushProperty name="height" value="0.05" units="cm"/>
      <inkml:brushProperty name="fitToCurve" value="1"/>
    </inkml:brush>
  </inkml:definitions>
  <inkml:trace contextRef="#ctx0" brushRef="#br0">225 1655 18 0,'0'0'0'0,"195"65"0"16,-99-47 2-16,-3-7-2 16,-7-5-2-16,-12 0 1 15,-6-3 1-15,-10 0 3 0,-5-3 16 16,-4 0 4-16,6 0-9 15,1-3 10-15,12-30-15 16,8-14-9-16,12-10 0 16,4-10 1-16,6-1-2 15,-2-6 2-15,-15 7 0 16,-8 0-1-16,-17 6 0 16,-7 2 2-16,-6-2 5 15,-6-2 5-15,-12-1 1 16,-15-1-10-16,-10-2-3 15,-4-6 0-15,-64 5-12 16,-39 5 10-16,-42 12 0 16,-33 23-10-16,-21 22 2 15,-14 6 1-15,6 0 8 16,9 16 1-16,12 2 13 16,29-18 21-16,29 0-17 0,39 0-15 15,37-22-2-15,31-13 0 16,22 0-2-16,3-6 2 15,28-11 2-15,43-5 12 16,22-7-13-16,18 3 7 16,3 13-5-16,3 6-2 15,-9 7 1-15,-12 7 1 16,-25 5-3-16,-22 0-1 16,-24 6-43-16,-25 11-93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6:19:29.010"/>
    </inkml:context>
    <inkml:brush xml:id="br0">
      <inkml:brushProperty name="width" value="0.05" units="cm"/>
      <inkml:brushProperty name="height" value="0.05" units="cm"/>
      <inkml:brushProperty name="fitToCurve" value="1"/>
    </inkml:brush>
  </inkml:definitions>
  <inkml:trace contextRef="#ctx0" brushRef="#br0">58 540 12 0,'0'0'12'0,"0"0"-12"15,0 0 26-15,0 0 35 0,0 0-6 16,0 0-26 0,0 0 0-16,3 9 13 0,-3-9-1 15,0 0-9-15,0 0-2 16,0 0 9-16,0 0-5 15,0 0-4-15,0 0-4 16,0 0-3-16,0 0 10 16,0 0 17-16,3 0 4 15,1 0-15-15,1 0-25 16,-2-6-8-16,-3-6 1 16,3 1-2-16,1 5 0 15,-4 1 0-15,3 3 1 16,-3 2-1-16,0 0-2 15,0 0-2-15,0-2-1 16,0 2 0-16,0 0-1 0,0 0 1 16,0 0 1-16,0 0-1 15,0 0 0-15,0 0-1 16,0 0 0-16,0 0-1 16,0 0 1-16,0 0-1 15,0 0-12-15,0 0-63 16,0 19-51-16,0 0-61 15,54-6-61-15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6:19:38.751"/>
    </inkml:context>
    <inkml:brush xml:id="br0">
      <inkml:brushProperty name="width" value="0.05" units="cm"/>
      <inkml:brushProperty name="height" value="0.05" units="cm"/>
      <inkml:brushProperty name="fitToCurve" value="1"/>
    </inkml:brush>
  </inkml:definitions>
  <inkml:trace contextRef="#ctx0" brushRef="#br0">0 0 12 0,'0'0'12'0,"0"0"-1"0,0 0 5 15,0 0 0-15,0 0-5 16,0 0-10-16,0 0-1 16,0 0 0-16,0 0 0 15,0 0 0-15,0 0-1 16,0 0 1-16,0 0-9 15,0 0-17-15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6:20:01.522"/>
    </inkml:context>
    <inkml:brush xml:id="br0">
      <inkml:brushProperty name="width" value="0.05" units="cm"/>
      <inkml:brushProperty name="height" value="0.05" units="cm"/>
      <inkml:brushProperty name="fitToCurve" value="1"/>
    </inkml:brush>
  </inkml:definitions>
  <inkml:trace contextRef="#ctx0" brushRef="#br0">3328 756 104 0,'0'0'51'16,"0"0"-17"-16,0 0 25 16,0 0 23-16,0 0-34 15,0 0-26-15,8-13-6 16,-8 13 10-16,0 0-6 16,0-5-9-16,0 5-8 15,0 0 0-15,0 0-1 16,0 0-2-16,0 0-3 0,0 0-25 15,0 0-47 1,0 0-51-16,0 0-53 0</inkml:trace>
  <inkml:trace contextRef="#ctx0" brushRef="#br0" timeOffset="536">7065 556 60 0,'0'0'28'16,"0"0"-24"-16,0 0 5 15,0 0 58-15,0 0-24 16,0 0-36-16,-8 0-7 16,8 0 0-16,0 0-1 15,0 0-34-15,0 0-71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6:20:34.702"/>
    </inkml:context>
    <inkml:brush xml:id="br0">
      <inkml:brushProperty name="width" value="0.05" units="cm"/>
      <inkml:brushProperty name="height" value="0.05" units="cm"/>
      <inkml:brushProperty name="fitToCurve" value="1"/>
    </inkml:brush>
  </inkml:definitions>
  <inkml:trace contextRef="#ctx0" brushRef="#br0">3865 1400 753 297,'9'-2'1'15,"34"-1"-1"1,-43 3-25-16,-21 0-201 0,-78 16-189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5:51:01.135"/>
    </inkml:context>
    <inkml:brush xml:id="br0">
      <inkml:brushProperty name="width" value="0.035" units="cm"/>
      <inkml:brushProperty name="height" value="0.035" units="cm"/>
    </inkml:brush>
  </inkml:definitions>
  <inkml:trace contextRef="#ctx0" brushRef="#br0">372 4631 770 235,'-2'9'2'0,"-1"13"2"15,-1-9-3-15,4-6 1 16,0-4-2-16,0 0 2 16,0 0 2-16,0-3 3 15,0 0 1-15,-3 0-2 16,0 0 1-16,-1 0-7 15,1-3 0-15,-12-19-42 0,0-13-18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5:52:29.516"/>
    </inkml:context>
    <inkml:brush xml:id="br0">
      <inkml:brushProperty name="width" value="0.035" units="cm"/>
      <inkml:brushProperty name="height" value="0.035" units="cm"/>
    </inkml:brush>
    <inkml:brush xml:id="br1">
      <inkml:brushProperty name="width" value="0.035" units="cm"/>
      <inkml:brushProperty name="height" value="0.035" units="cm"/>
      <inkml:brushProperty name="fitToCurve" value="1"/>
    </inkml:brush>
  </inkml:definitions>
  <inkml:trace contextRef="#ctx0" brushRef="#br0">959 1563 136 250,'0'8'-52'0</inkml:trace>
  <inkml:trace contextRef="#ctx0" brushRef="#br1" timeOffset="-16759.66">991 2049 396 0,'0'0'92'0,"0"0"-56"15,0 0 33-15,0 0 44 16,0 0-58-16,0 0-40 16,0 0-12-16,0 0-1 15,0 0-2-15,0 0-3 0,0 0-58 16,0 0-68-1,0 0-70-15,0-4-103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5:54:13.423"/>
    </inkml:context>
    <inkml:brush xml:id="br0">
      <inkml:brushProperty name="width" value="0.035" units="cm"/>
      <inkml:brushProperty name="height" value="0.035" units="cm"/>
      <inkml:brushProperty name="fitToCurve" value="1"/>
    </inkml:brush>
  </inkml:definitions>
  <inkml:trace contextRef="#ctx0" brushRef="#br0">0 0 1 0,'0'0'2'0,"0"0"-2"15,0 0-2-15,0 0 2 16,0 0 0-16,0 0 0 16,0 0-1-16,0 19 1 15,0-13 0-15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6:00:31.828"/>
    </inkml:context>
    <inkml:brush xml:id="br0">
      <inkml:brushProperty name="width" value="0.035" units="cm"/>
      <inkml:brushProperty name="height" value="0.035" units="cm"/>
      <inkml:brushProperty name="fitToCurve" value="1"/>
    </inkml:brush>
  </inkml:definitions>
  <inkml:trace contextRef="#ctx0" brushRef="#br0">3393 2231 318 0,'0'0'98'16,"0"0"-67"-16,0 0 31 15,0 0-1-15,0 0-52 0,0 0-9 16,-25-20 0-16,25 27 7 16,0-3 8-16,0 1 9 15,0-5-11-15,0 0-5 16,0 0 15-16,0 0 7 15,0 0-6-15,0 0 17 16,0 0 13-16,0 0-18 16,0-12-30-16,0-5-4 15,0 5-4-15,0 2-19 16,0 10-61-16,0 0-137 16,-13 0-233-16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6:00:51.005"/>
    </inkml:context>
    <inkml:brush xml:id="br0">
      <inkml:brushProperty name="width" value="0.035" units="cm"/>
      <inkml:brushProperty name="height" value="0.035" units="cm"/>
      <inkml:brushProperty name="fitToCurve" value="1"/>
    </inkml:brush>
  </inkml:definitions>
  <inkml:trace contextRef="#ctx0" brushRef="#br0">46 51 42 0,'0'0'20'0,"0"0"-8"15,0 0 19-15,0 0 14 16,0 0-11-16,0 0-11 16,0 0 5-16,0 0-13 0,0 0-10 15,0 0-5 1,0 0-1-16,0 0-22 0,0 0-26 15,0 0-45-15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0T07:03:30.412"/>
    </inkml:context>
    <inkml:brush xml:id="br0">
      <inkml:brushProperty name="width" value="0.05" units="cm"/>
      <inkml:brushProperty name="height" value="0.05" units="cm"/>
    </inkml:brush>
  </inkml:definitions>
  <inkml:trace contextRef="#ctx0" brushRef="#br0">4074 2896 766 140,'50'28'3'0,"48"23"-1"16,-27-15 2-16,-69-35-4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0T07:03:21.545"/>
    </inkml:context>
    <inkml:brush xml:id="br0">
      <inkml:brushProperty name="width" value="0.05" units="cm"/>
      <inkml:brushProperty name="height" value="0.05" units="cm"/>
    </inkml:brush>
  </inkml:definitions>
  <inkml:trace contextRef="#ctx0" brushRef="#br0">441 1317 505 328,'-3'14'0'0</inkml:trace>
  <inkml:trace contextRef="#ctx0" brushRef="#br0" timeOffset="-1">396 1571 522 375,'0'31'3'16,"0"2"0"-16,0-5-2 0,0-6 1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07T06:15:44.429"/>
    </inkml:context>
    <inkml:brush xml:id="br0">
      <inkml:brushProperty name="width" value="0.05" units="cm"/>
      <inkml:brushProperty name="height" value="0.05" units="cm"/>
    </inkml:brush>
  </inkml:definitions>
  <inkml:trace contextRef="#ctx0" brushRef="#br0">9 0 308 141,'-6'2'1'0,"3"-1"-1"15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3BF6A-7582-41C8-81BF-1F452B543CDB}" type="datetimeFigureOut">
              <a:rPr lang="en-IN" smtClean="0"/>
              <a:t>16-06-2021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B0D14-5852-41BA-9DBA-03D08F77538A}" type="slidenum">
              <a:rPr lang="en-IN" smtClean="0"/>
              <a:t>‹#›</a:t>
            </a:fld>
            <a:endParaRPr lang="en-IN"/>
          </a:p>
        </p:txBody>
      </p:sp>
    </p:spTree>
    <p:extLst>
      <p:ext uri="{BB962C8B-B14F-4D97-AF65-F5344CB8AC3E}">
        <p14:creationId xmlns:p14="http://schemas.microsoft.com/office/powerpoint/2010/main" val="4025046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A3BE7481-0AAA-481D-9B45-A3A1522C295B}" type="slidenum">
              <a:rPr lang="en-US"/>
              <a:pPr/>
              <a:t>2</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41998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9AC9213-E636-4F74-B054-4D147D3B8ABA}" type="slidenum">
              <a:rPr lang="en-US" altLang="en-US" sz="1200">
                <a:latin typeface="Tahoma" panose="020B0604030504040204" pitchFamily="34" charset="0"/>
              </a:rPr>
              <a:pPr eaLnBrk="1" hangingPunct="1"/>
              <a:t>54</a:t>
            </a:fld>
            <a:endParaRPr lang="en-US" altLang="en-US" sz="1200">
              <a:latin typeface="Tahoma" panose="020B060403050404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17105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1FB7F6F3-6F30-41EF-8703-84C58BA49F77}" type="slidenum">
              <a:rPr lang="en-US"/>
              <a:pPr/>
              <a:t>62</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869061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D4575F2B-E41D-4B2B-87C8-A1C0E4B6C2C2}" type="slidenum">
              <a:rPr lang="en-US"/>
              <a:pPr/>
              <a:t>3</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11823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820C8F6B-0B06-4B0A-B75F-89731ED3400C}" type="slidenum">
              <a:rPr lang="en-US"/>
              <a:pPr/>
              <a:t>10</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59533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0728478-10FC-4E1D-A3DF-17ADB6DBE92E}" type="slidenum">
              <a:rPr lang="en-US" altLang="en-US" sz="1200">
                <a:latin typeface="Tahoma" panose="020B0604030504040204" pitchFamily="34" charset="0"/>
              </a:rPr>
              <a:pPr eaLnBrk="1" hangingPunct="1"/>
              <a:t>13</a:t>
            </a:fld>
            <a:endParaRPr lang="en-US" altLang="en-US" sz="1200">
              <a:latin typeface="Tahoma" panose="020B0604030504040204"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4667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A3E80FA-CB52-4895-A833-F22DAE40B228}" type="slidenum">
              <a:rPr lang="en-US" altLang="en-US" sz="1200">
                <a:latin typeface="Tahoma" panose="020B0604030504040204" pitchFamily="34" charset="0"/>
              </a:rPr>
              <a:pPr eaLnBrk="1" hangingPunct="1"/>
              <a:t>15</a:t>
            </a:fld>
            <a:endParaRPr lang="en-US" altLang="en-US" sz="1200">
              <a:latin typeface="Tahoma" panose="020B0604030504040204"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9204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7FAAF9EC-0638-4B02-BCD6-80067F39A686}" type="slidenum">
              <a:rPr lang="en-US"/>
              <a:pPr/>
              <a:t>33</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80612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4FE33C4-3ECE-403A-BF04-0AF80E79858C}" type="slidenum">
              <a:rPr lang="en-US" altLang="en-US" sz="1200">
                <a:latin typeface="Tahoma" panose="020B0604030504040204" pitchFamily="34" charset="0"/>
              </a:rPr>
              <a:pPr eaLnBrk="1" hangingPunct="1"/>
              <a:t>45</a:t>
            </a:fld>
            <a:endParaRPr lang="en-US" altLang="en-US" sz="1200">
              <a:latin typeface="Tahoma" panose="020B0604030504040204"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15604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7254EBA-8533-4B81-B703-40C796A3A0D8}" type="slidenum">
              <a:rPr lang="en-US" altLang="en-US" sz="1200">
                <a:latin typeface="Tahoma" panose="020B0604030504040204" pitchFamily="34" charset="0"/>
              </a:rPr>
              <a:pPr eaLnBrk="1" hangingPunct="1"/>
              <a:t>49</a:t>
            </a:fld>
            <a:endParaRPr lang="en-US" altLang="en-US" sz="1200">
              <a:latin typeface="Tahoma" panose="020B0604030504040204"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2357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A92161E-AB0A-4628-B24E-7B9DCF3ACA3D}" type="slidenum">
              <a:rPr lang="en-US" altLang="en-US" sz="1200">
                <a:latin typeface="Tahoma" panose="020B0604030504040204" pitchFamily="34" charset="0"/>
              </a:rPr>
              <a:pPr eaLnBrk="1" hangingPunct="1"/>
              <a:t>52</a:t>
            </a:fld>
            <a:endParaRPr lang="en-US" altLang="en-US" sz="1200">
              <a:latin typeface="Tahoma" panose="020B060403050404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06835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878A-9B54-4ACD-BB52-503B3BE446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9AF28A-8DD8-438F-8A68-B8327DABED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AF06C4-4492-4F61-ABEB-348C9A6ED338}"/>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5" name="Footer Placeholder 4">
            <a:extLst>
              <a:ext uri="{FF2B5EF4-FFF2-40B4-BE49-F238E27FC236}">
                <a16:creationId xmlns:a16="http://schemas.microsoft.com/office/drawing/2014/main" id="{F1B1D396-9BAD-4CE3-9EB7-DC3B135E3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0BF156-D55F-440B-A0D7-5946042F8EC1}"/>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2373821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EF85-29FA-4945-9E3A-991EC51B200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AC5542-BDD6-4E3F-B2FC-1BFCC2E93E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C4F620-F810-4ADF-B5EC-132FD137C88C}"/>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5" name="Footer Placeholder 4">
            <a:extLst>
              <a:ext uri="{FF2B5EF4-FFF2-40B4-BE49-F238E27FC236}">
                <a16:creationId xmlns:a16="http://schemas.microsoft.com/office/drawing/2014/main" id="{077261A3-7FC3-4071-B718-C19DD4F48B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5449FE-C130-4106-84AB-4DA265015810}"/>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1565609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C303AD-9282-428F-BF59-97C76E0E50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0D877B-67A2-4939-A1CC-37844E49A5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FE4087-1206-46BC-A230-E4454D1D2A91}"/>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5" name="Footer Placeholder 4">
            <a:extLst>
              <a:ext uri="{FF2B5EF4-FFF2-40B4-BE49-F238E27FC236}">
                <a16:creationId xmlns:a16="http://schemas.microsoft.com/office/drawing/2014/main" id="{9E5D982F-7281-4067-9685-42D5E4C491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2DEF47-5154-42B7-9E7D-480B6F4D3CB5}"/>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68379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3C872-E189-4C6A-A688-CB923B9EDD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552BF3-80B4-489D-BBE8-26791F54AE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180575-96C4-4EFF-95DA-109FD1BF357F}"/>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5" name="Footer Placeholder 4">
            <a:extLst>
              <a:ext uri="{FF2B5EF4-FFF2-40B4-BE49-F238E27FC236}">
                <a16:creationId xmlns:a16="http://schemas.microsoft.com/office/drawing/2014/main" id="{5C71964B-AD13-44E3-BBD8-33B8D57B7D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DDC8E1-AEF6-4594-AE85-466BEC60C702}"/>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406873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77EA-D2FD-402A-8403-7E7451902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B372DB-CB4B-4E5B-8FB8-F4F0531CEE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B85CA7-8E1A-4BC5-9813-44F95C0C89B5}"/>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5" name="Footer Placeholder 4">
            <a:extLst>
              <a:ext uri="{FF2B5EF4-FFF2-40B4-BE49-F238E27FC236}">
                <a16:creationId xmlns:a16="http://schemas.microsoft.com/office/drawing/2014/main" id="{97372BC5-14AF-49B0-9860-1EBFDB750A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81AA01-508A-4E8C-82A4-E3F11A38E93E}"/>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219507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9F00-63E6-45CF-BEBB-C0BE69C48D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AAD1D8-4EF6-4BA9-ABE0-79D6B5E63F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477249-B782-4CED-8577-FD815D94D7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710CB9-2107-4EEE-9A65-9AE51E3AFFC0}"/>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6" name="Footer Placeholder 5">
            <a:extLst>
              <a:ext uri="{FF2B5EF4-FFF2-40B4-BE49-F238E27FC236}">
                <a16:creationId xmlns:a16="http://schemas.microsoft.com/office/drawing/2014/main" id="{907B55F3-C734-4D5D-BFA8-452A88912C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CACEC6-6EF3-4481-8830-60FB69E610AA}"/>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369545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DFF-C984-4D8F-8A43-0A1FC8B869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22E149-EE14-41F7-91F2-1E379113E9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D28424-D4C1-45E5-A61A-2282C77C35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E1C487C-6819-4CE2-8451-D336118C5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595645-1694-41C8-8C44-A91A41C7A6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A225B9-7C73-43E8-A203-760ADBE4B50D}"/>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8" name="Footer Placeholder 7">
            <a:extLst>
              <a:ext uri="{FF2B5EF4-FFF2-40B4-BE49-F238E27FC236}">
                <a16:creationId xmlns:a16="http://schemas.microsoft.com/office/drawing/2014/main" id="{2C0AE837-3BE1-4F3B-9A16-5011B6F5A5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7BF38A-0635-4DA4-B850-2F0DC78C9EA8}"/>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251585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CD9A-4E58-470D-8C03-D25391C66B1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DF9B69-7F5A-44A7-8B3F-FB92E5224D2F}"/>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4" name="Footer Placeholder 3">
            <a:extLst>
              <a:ext uri="{FF2B5EF4-FFF2-40B4-BE49-F238E27FC236}">
                <a16:creationId xmlns:a16="http://schemas.microsoft.com/office/drawing/2014/main" id="{ACF631B6-8C52-4816-A94C-73542B21C8C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BD9138-85C8-4C71-89AF-4E9DD94DE70F}"/>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60895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3F045-3D19-47F7-BB23-EB6688F5569E}"/>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3" name="Footer Placeholder 2">
            <a:extLst>
              <a:ext uri="{FF2B5EF4-FFF2-40B4-BE49-F238E27FC236}">
                <a16:creationId xmlns:a16="http://schemas.microsoft.com/office/drawing/2014/main" id="{D29290E7-AD72-4206-8EE2-8C0FAD1682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C3336D1-23BE-4613-A3AF-30D785BACC1D}"/>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2945174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BAE9-8B59-4CC3-A9A6-48433F91C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B8AD7E-9153-4C64-A170-76D35F39A2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B2FC2C-ED97-46C7-B444-04573F1EC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3A96C-0F6F-4FE1-A81B-D1558DE5D450}"/>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6" name="Footer Placeholder 5">
            <a:extLst>
              <a:ext uri="{FF2B5EF4-FFF2-40B4-BE49-F238E27FC236}">
                <a16:creationId xmlns:a16="http://schemas.microsoft.com/office/drawing/2014/main" id="{6054EF59-B860-41A8-B53F-EE5BFFC3BA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4086B7-8DEA-4536-A272-436A6C2AFCEF}"/>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200962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955B4-CAEE-4DFB-AA3F-0A5B6D4AD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171F2B-226E-428F-8B84-5DE5D54C44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2A15DE-2F7C-4AE4-90C8-C366D8DFF6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15146D-F229-436F-B96A-28370CD36EC4}"/>
              </a:ext>
            </a:extLst>
          </p:cNvPr>
          <p:cNvSpPr>
            <a:spLocks noGrp="1"/>
          </p:cNvSpPr>
          <p:nvPr>
            <p:ph type="dt" sz="half" idx="10"/>
          </p:nvPr>
        </p:nvSpPr>
        <p:spPr/>
        <p:txBody>
          <a:bodyPr/>
          <a:lstStyle/>
          <a:p>
            <a:fld id="{8D12AFB7-95BB-42A7-9B6A-76084191666C}" type="datetimeFigureOut">
              <a:rPr lang="en-IN" smtClean="0"/>
              <a:t>16-06-2021</a:t>
            </a:fld>
            <a:endParaRPr lang="en-IN"/>
          </a:p>
        </p:txBody>
      </p:sp>
      <p:sp>
        <p:nvSpPr>
          <p:cNvPr id="6" name="Footer Placeholder 5">
            <a:extLst>
              <a:ext uri="{FF2B5EF4-FFF2-40B4-BE49-F238E27FC236}">
                <a16:creationId xmlns:a16="http://schemas.microsoft.com/office/drawing/2014/main" id="{9450FE16-1F70-4434-B55A-4F421E2C25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2913E2-375C-4ADE-B848-64F4D2AA4125}"/>
              </a:ext>
            </a:extLst>
          </p:cNvPr>
          <p:cNvSpPr>
            <a:spLocks noGrp="1"/>
          </p:cNvSpPr>
          <p:nvPr>
            <p:ph type="sldNum" sz="quarter" idx="12"/>
          </p:nvPr>
        </p:nvSpPr>
        <p:spPr/>
        <p:txBody>
          <a:bodyPr/>
          <a:lstStyle/>
          <a:p>
            <a:fld id="{514D06C0-A120-4F65-8804-C8A1792F43B2}" type="slidenum">
              <a:rPr lang="en-IN" smtClean="0"/>
              <a:t>‹#›</a:t>
            </a:fld>
            <a:endParaRPr lang="en-IN"/>
          </a:p>
        </p:txBody>
      </p:sp>
    </p:spTree>
    <p:extLst>
      <p:ext uri="{BB962C8B-B14F-4D97-AF65-F5344CB8AC3E}">
        <p14:creationId xmlns:p14="http://schemas.microsoft.com/office/powerpoint/2010/main" val="3956150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ABAB42-630A-4DD4-94DE-0215606B61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8C0727-653D-416A-915E-32B40712F8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D73D7F-82AB-4380-BDE0-BD4130DDD7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2AFB7-95BB-42A7-9B6A-76084191666C}" type="datetimeFigureOut">
              <a:rPr lang="en-IN" smtClean="0"/>
              <a:t>16-06-2021</a:t>
            </a:fld>
            <a:endParaRPr lang="en-IN"/>
          </a:p>
        </p:txBody>
      </p:sp>
      <p:sp>
        <p:nvSpPr>
          <p:cNvPr id="5" name="Footer Placeholder 4">
            <a:extLst>
              <a:ext uri="{FF2B5EF4-FFF2-40B4-BE49-F238E27FC236}">
                <a16:creationId xmlns:a16="http://schemas.microsoft.com/office/drawing/2014/main" id="{61E875C9-A932-41BD-A860-FD2CFEDD7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50DFBE-AD9D-4D53-976B-64A543C9A7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4D06C0-A120-4F65-8804-C8A1792F43B2}" type="slidenum">
              <a:rPr lang="en-IN" smtClean="0"/>
              <a:t>‹#›</a:t>
            </a:fld>
            <a:endParaRPr lang="en-IN"/>
          </a:p>
        </p:txBody>
      </p:sp>
    </p:spTree>
    <p:extLst>
      <p:ext uri="{BB962C8B-B14F-4D97-AF65-F5344CB8AC3E}">
        <p14:creationId xmlns:p14="http://schemas.microsoft.com/office/powerpoint/2010/main" val="3673061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customXml" Target="../ink/ink3.xml"/><Relationship Id="rId4" Type="http://schemas.openxmlformats.org/officeDocument/2006/relationships/image" Target="../media/image34.emf"/></Relationships>
</file>

<file path=ppt/slides/_rels/slide5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4.gif"/><Relationship Id="rId1" Type="http://schemas.openxmlformats.org/officeDocument/2006/relationships/slideLayout" Target="../slideLayouts/slideLayout2.xml"/><Relationship Id="rId6" Type="http://schemas.openxmlformats.org/officeDocument/2006/relationships/image" Target="../media/image3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67" Type="http://schemas.openxmlformats.org/officeDocument/2006/relationships/image" Target="../media/image107.emf"/><Relationship Id="rId2" Type="http://schemas.openxmlformats.org/officeDocument/2006/relationships/image" Target="../media/image35.png"/><Relationship Id="rId62" Type="http://schemas.openxmlformats.org/officeDocument/2006/relationships/customXml" Target="../ink/ink6.xml"/><Relationship Id="rId1" Type="http://schemas.openxmlformats.org/officeDocument/2006/relationships/slideLayout" Target="../slideLayouts/slideLayout2.xml"/><Relationship Id="rId61" Type="http://schemas.openxmlformats.org/officeDocument/2006/relationships/image" Target="../media/image104.emf"/><Relationship Id="rId4" Type="http://schemas.openxmlformats.org/officeDocument/2006/relationships/customXml" Target="../ink/ink5.xml"/></Relationships>
</file>

<file path=ppt/slides/_rels/slide6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emf"/><Relationship Id="rId5" Type="http://schemas.openxmlformats.org/officeDocument/2006/relationships/customXml" Target="../ink/ink8.xml"/><Relationship Id="rId4" Type="http://schemas.openxmlformats.org/officeDocument/2006/relationships/image" Target="../media/image4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63" Type="http://schemas.openxmlformats.org/officeDocument/2006/relationships/image" Target="../media/image160.emf"/><Relationship Id="rId59" Type="http://schemas.openxmlformats.org/officeDocument/2006/relationships/image" Target="../media/image158.emf"/><Relationship Id="rId2" Type="http://schemas.openxmlformats.org/officeDocument/2006/relationships/customXml" Target="../ink/ink9.xml"/><Relationship Id="rId1" Type="http://schemas.openxmlformats.org/officeDocument/2006/relationships/slideLayout" Target="../slideLayouts/slideLayout2.xml"/><Relationship Id="rId66" Type="http://schemas.openxmlformats.org/officeDocument/2006/relationships/customXml" Target="../ink/ink13.xml"/><Relationship Id="rId28" Type="http://schemas.openxmlformats.org/officeDocument/2006/relationships/customXml" Target="../ink/ink10.xml"/><Relationship Id="rId60" Type="http://schemas.openxmlformats.org/officeDocument/2006/relationships/customXml" Target="../ink/ink11.xml"/><Relationship Id="rId65" Type="http://schemas.openxmlformats.org/officeDocument/2006/relationships/image" Target="../media/image161.emf"/><Relationship Id="rId27" Type="http://schemas.openxmlformats.org/officeDocument/2006/relationships/image" Target="../media/image142.emf"/><Relationship Id="rId64" Type="http://schemas.openxmlformats.org/officeDocument/2006/relationships/customXml" Target="../ink/ink12.xml"/><Relationship Id="rId69" Type="http://schemas.openxmlformats.org/officeDocument/2006/relationships/image" Target="../media/image5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3B80-6ED5-4C9D-91C5-A0DB289ED474}"/>
              </a:ext>
            </a:extLst>
          </p:cNvPr>
          <p:cNvSpPr>
            <a:spLocks noGrp="1"/>
          </p:cNvSpPr>
          <p:nvPr>
            <p:ph type="ctrTitle"/>
          </p:nvPr>
        </p:nvSpPr>
        <p:spPr/>
        <p:txBody>
          <a:bodyPr/>
          <a:lstStyle/>
          <a:p>
            <a:r>
              <a:rPr lang="en-US" dirty="0"/>
              <a:t>Tree</a:t>
            </a:r>
            <a:endParaRPr lang="en-IN" dirty="0"/>
          </a:p>
        </p:txBody>
      </p:sp>
      <p:sp>
        <p:nvSpPr>
          <p:cNvPr id="3" name="Subtitle 2">
            <a:extLst>
              <a:ext uri="{FF2B5EF4-FFF2-40B4-BE49-F238E27FC236}">
                <a16:creationId xmlns:a16="http://schemas.microsoft.com/office/drawing/2014/main" id="{BBD565C6-C39D-47F8-BF37-6A892AEA7C1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71587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390457" y="972393"/>
            <a:ext cx="6578653" cy="5136632"/>
            <a:chOff x="2180" y="957"/>
            <a:chExt cx="3301" cy="1973"/>
          </a:xfrm>
        </p:grpSpPr>
        <p:sp>
          <p:nvSpPr>
            <p:cNvPr id="7173" name="AutoShape 5"/>
            <p:cNvSpPr>
              <a:spLocks noChangeAspect="1" noChangeArrowheads="1"/>
            </p:cNvSpPr>
            <p:nvPr/>
          </p:nvSpPr>
          <p:spPr bwMode="auto">
            <a:xfrm>
              <a:off x="3333" y="957"/>
              <a:ext cx="1082"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Computers”R”Us</a:t>
              </a:r>
            </a:p>
          </p:txBody>
        </p:sp>
        <p:sp>
          <p:nvSpPr>
            <p:cNvPr id="7174" name="AutoShape 6"/>
            <p:cNvSpPr>
              <a:spLocks noChangeAspect="1" noChangeArrowheads="1"/>
            </p:cNvSpPr>
            <p:nvPr/>
          </p:nvSpPr>
          <p:spPr bwMode="auto">
            <a:xfrm>
              <a:off x="2604" y="1533"/>
              <a:ext cx="437"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Sales</a:t>
              </a:r>
            </a:p>
          </p:txBody>
        </p:sp>
        <p:sp>
          <p:nvSpPr>
            <p:cNvPr id="7175" name="AutoShape 7"/>
            <p:cNvSpPr>
              <a:spLocks noChangeAspect="1" noChangeArrowheads="1"/>
            </p:cNvSpPr>
            <p:nvPr/>
          </p:nvSpPr>
          <p:spPr bwMode="auto">
            <a:xfrm>
              <a:off x="5085" y="1533"/>
              <a:ext cx="396"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R&amp;D</a:t>
              </a:r>
            </a:p>
          </p:txBody>
        </p:sp>
        <p:sp>
          <p:nvSpPr>
            <p:cNvPr id="7176" name="AutoShape 8"/>
            <p:cNvSpPr>
              <a:spLocks noChangeAspect="1" noChangeArrowheads="1"/>
            </p:cNvSpPr>
            <p:nvPr/>
          </p:nvSpPr>
          <p:spPr bwMode="auto">
            <a:xfrm>
              <a:off x="3977" y="1533"/>
              <a:ext cx="956"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Manufacturing</a:t>
              </a:r>
            </a:p>
          </p:txBody>
        </p:sp>
        <p:sp>
          <p:nvSpPr>
            <p:cNvPr id="7177" name="AutoShape 9"/>
            <p:cNvSpPr>
              <a:spLocks noChangeAspect="1" noChangeArrowheads="1"/>
            </p:cNvSpPr>
            <p:nvPr/>
          </p:nvSpPr>
          <p:spPr bwMode="auto">
            <a:xfrm>
              <a:off x="3787" y="2109"/>
              <a:ext cx="591"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Laptops</a:t>
              </a:r>
            </a:p>
          </p:txBody>
        </p:sp>
        <p:sp>
          <p:nvSpPr>
            <p:cNvPr id="7178" name="AutoShape 10"/>
            <p:cNvSpPr>
              <a:spLocks noChangeAspect="1" noChangeArrowheads="1"/>
            </p:cNvSpPr>
            <p:nvPr/>
          </p:nvSpPr>
          <p:spPr bwMode="auto">
            <a:xfrm>
              <a:off x="4512" y="2109"/>
              <a:ext cx="664"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Desktops</a:t>
              </a:r>
            </a:p>
          </p:txBody>
        </p:sp>
        <p:sp>
          <p:nvSpPr>
            <p:cNvPr id="7179" name="AutoShape 11"/>
            <p:cNvSpPr>
              <a:spLocks noChangeAspect="1" noChangeArrowheads="1"/>
            </p:cNvSpPr>
            <p:nvPr/>
          </p:nvSpPr>
          <p:spPr bwMode="auto">
            <a:xfrm>
              <a:off x="2351" y="2108"/>
              <a:ext cx="297"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US</a:t>
              </a:r>
            </a:p>
          </p:txBody>
        </p:sp>
        <p:sp>
          <p:nvSpPr>
            <p:cNvPr id="7180" name="AutoShape 12"/>
            <p:cNvSpPr>
              <a:spLocks noChangeAspect="1" noChangeArrowheads="1"/>
            </p:cNvSpPr>
            <p:nvPr/>
          </p:nvSpPr>
          <p:spPr bwMode="auto">
            <a:xfrm>
              <a:off x="2783" y="2109"/>
              <a:ext cx="870"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International</a:t>
              </a:r>
            </a:p>
          </p:txBody>
        </p:sp>
        <p:cxnSp>
          <p:nvCxnSpPr>
            <p:cNvPr id="7181" name="AutoShape 13"/>
            <p:cNvCxnSpPr>
              <a:cxnSpLocks noChangeShapeType="1"/>
              <a:stCxn id="7173" idx="2"/>
              <a:endCxn id="7174" idx="0"/>
            </p:cNvCxnSpPr>
            <p:nvPr/>
          </p:nvCxnSpPr>
          <p:spPr bwMode="auto">
            <a:xfrm flipH="1">
              <a:off x="2823" y="1205"/>
              <a:ext cx="1051" cy="322"/>
            </a:xfrm>
            <a:prstGeom prst="straightConnector1">
              <a:avLst/>
            </a:prstGeom>
            <a:noFill/>
            <a:ln w="19050">
              <a:solidFill>
                <a:schemeClr val="tx1"/>
              </a:solidFill>
              <a:round/>
              <a:headEnd/>
              <a:tailEnd/>
            </a:ln>
          </p:spPr>
        </p:cxnSp>
        <p:cxnSp>
          <p:nvCxnSpPr>
            <p:cNvPr id="7182" name="AutoShape 14"/>
            <p:cNvCxnSpPr>
              <a:cxnSpLocks noChangeShapeType="1"/>
              <a:stCxn id="7173" idx="2"/>
              <a:endCxn id="7176" idx="0"/>
            </p:cNvCxnSpPr>
            <p:nvPr/>
          </p:nvCxnSpPr>
          <p:spPr bwMode="auto">
            <a:xfrm>
              <a:off x="3874" y="1205"/>
              <a:ext cx="581" cy="322"/>
            </a:xfrm>
            <a:prstGeom prst="straightConnector1">
              <a:avLst/>
            </a:prstGeom>
            <a:noFill/>
            <a:ln w="19050">
              <a:solidFill>
                <a:schemeClr val="tx1"/>
              </a:solidFill>
              <a:round/>
              <a:headEnd/>
              <a:tailEnd/>
            </a:ln>
          </p:spPr>
        </p:cxnSp>
        <p:cxnSp>
          <p:nvCxnSpPr>
            <p:cNvPr id="7183" name="AutoShape 15"/>
            <p:cNvCxnSpPr>
              <a:cxnSpLocks noChangeShapeType="1"/>
              <a:stCxn id="7173" idx="2"/>
              <a:endCxn id="7175" idx="0"/>
            </p:cNvCxnSpPr>
            <p:nvPr/>
          </p:nvCxnSpPr>
          <p:spPr bwMode="auto">
            <a:xfrm>
              <a:off x="3874" y="1205"/>
              <a:ext cx="1409" cy="322"/>
            </a:xfrm>
            <a:prstGeom prst="straightConnector1">
              <a:avLst/>
            </a:prstGeom>
            <a:noFill/>
            <a:ln w="19050">
              <a:solidFill>
                <a:schemeClr val="tx1"/>
              </a:solidFill>
              <a:round/>
              <a:headEnd/>
              <a:tailEnd/>
            </a:ln>
          </p:spPr>
        </p:cxnSp>
        <p:cxnSp>
          <p:nvCxnSpPr>
            <p:cNvPr id="7184" name="AutoShape 16"/>
            <p:cNvCxnSpPr>
              <a:cxnSpLocks noChangeShapeType="1"/>
              <a:stCxn id="7176" idx="2"/>
              <a:endCxn id="7178" idx="0"/>
            </p:cNvCxnSpPr>
            <p:nvPr/>
          </p:nvCxnSpPr>
          <p:spPr bwMode="auto">
            <a:xfrm>
              <a:off x="4455" y="1781"/>
              <a:ext cx="389" cy="322"/>
            </a:xfrm>
            <a:prstGeom prst="straightConnector1">
              <a:avLst/>
            </a:prstGeom>
            <a:noFill/>
            <a:ln w="19050">
              <a:solidFill>
                <a:schemeClr val="tx1"/>
              </a:solidFill>
              <a:round/>
              <a:headEnd/>
              <a:tailEnd/>
            </a:ln>
          </p:spPr>
        </p:cxnSp>
        <p:cxnSp>
          <p:nvCxnSpPr>
            <p:cNvPr id="7185" name="AutoShape 17"/>
            <p:cNvCxnSpPr>
              <a:cxnSpLocks noChangeShapeType="1"/>
              <a:stCxn id="7176" idx="2"/>
              <a:endCxn id="7177" idx="0"/>
            </p:cNvCxnSpPr>
            <p:nvPr/>
          </p:nvCxnSpPr>
          <p:spPr bwMode="auto">
            <a:xfrm flipH="1">
              <a:off x="4083" y="1781"/>
              <a:ext cx="372" cy="322"/>
            </a:xfrm>
            <a:prstGeom prst="straightConnector1">
              <a:avLst/>
            </a:prstGeom>
            <a:noFill/>
            <a:ln w="19050">
              <a:solidFill>
                <a:schemeClr val="tx1"/>
              </a:solidFill>
              <a:round/>
              <a:headEnd/>
              <a:tailEnd/>
            </a:ln>
          </p:spPr>
        </p:cxnSp>
        <p:cxnSp>
          <p:nvCxnSpPr>
            <p:cNvPr id="7186" name="AutoShape 18"/>
            <p:cNvCxnSpPr>
              <a:cxnSpLocks noChangeShapeType="1"/>
              <a:stCxn id="7174" idx="2"/>
              <a:endCxn id="7180" idx="0"/>
            </p:cNvCxnSpPr>
            <p:nvPr/>
          </p:nvCxnSpPr>
          <p:spPr bwMode="auto">
            <a:xfrm>
              <a:off x="2823" y="1781"/>
              <a:ext cx="395" cy="322"/>
            </a:xfrm>
            <a:prstGeom prst="straightConnector1">
              <a:avLst/>
            </a:prstGeom>
            <a:noFill/>
            <a:ln w="19050">
              <a:solidFill>
                <a:schemeClr val="tx1"/>
              </a:solidFill>
              <a:round/>
              <a:headEnd/>
              <a:tailEnd/>
            </a:ln>
          </p:spPr>
        </p:cxnSp>
        <p:cxnSp>
          <p:nvCxnSpPr>
            <p:cNvPr id="7187" name="AutoShape 19"/>
            <p:cNvCxnSpPr>
              <a:cxnSpLocks noChangeShapeType="1"/>
              <a:stCxn id="7174" idx="2"/>
              <a:endCxn id="7179" idx="0"/>
            </p:cNvCxnSpPr>
            <p:nvPr/>
          </p:nvCxnSpPr>
          <p:spPr bwMode="auto">
            <a:xfrm flipH="1">
              <a:off x="2500" y="1781"/>
              <a:ext cx="323" cy="321"/>
            </a:xfrm>
            <a:prstGeom prst="straightConnector1">
              <a:avLst/>
            </a:prstGeom>
            <a:noFill/>
            <a:ln w="19050">
              <a:solidFill>
                <a:schemeClr val="tx1"/>
              </a:solidFill>
              <a:round/>
              <a:headEnd/>
              <a:tailEnd/>
            </a:ln>
          </p:spPr>
        </p:cxnSp>
        <p:sp>
          <p:nvSpPr>
            <p:cNvPr id="7188" name="AutoShape 20"/>
            <p:cNvSpPr>
              <a:spLocks noChangeAspect="1" noChangeArrowheads="1"/>
            </p:cNvSpPr>
            <p:nvPr/>
          </p:nvSpPr>
          <p:spPr bwMode="auto">
            <a:xfrm>
              <a:off x="2180" y="2688"/>
              <a:ext cx="547"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Europe</a:t>
              </a:r>
            </a:p>
          </p:txBody>
        </p:sp>
        <p:sp>
          <p:nvSpPr>
            <p:cNvPr id="7189" name="AutoShape 21"/>
            <p:cNvSpPr>
              <a:spLocks noChangeAspect="1" noChangeArrowheads="1"/>
            </p:cNvSpPr>
            <p:nvPr/>
          </p:nvSpPr>
          <p:spPr bwMode="auto">
            <a:xfrm>
              <a:off x="3023" y="2688"/>
              <a:ext cx="374"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Asia</a:t>
              </a:r>
            </a:p>
          </p:txBody>
        </p:sp>
        <p:cxnSp>
          <p:nvCxnSpPr>
            <p:cNvPr id="7190" name="AutoShape 22"/>
            <p:cNvCxnSpPr>
              <a:cxnSpLocks noChangeShapeType="1"/>
              <a:stCxn id="7180" idx="2"/>
              <a:endCxn id="7189" idx="0"/>
            </p:cNvCxnSpPr>
            <p:nvPr/>
          </p:nvCxnSpPr>
          <p:spPr bwMode="auto">
            <a:xfrm flipH="1">
              <a:off x="3210" y="2357"/>
              <a:ext cx="8" cy="325"/>
            </a:xfrm>
            <a:prstGeom prst="straightConnector1">
              <a:avLst/>
            </a:prstGeom>
            <a:noFill/>
            <a:ln w="19050">
              <a:solidFill>
                <a:schemeClr val="tx1"/>
              </a:solidFill>
              <a:round/>
              <a:headEnd/>
              <a:tailEnd/>
            </a:ln>
          </p:spPr>
        </p:cxnSp>
        <p:cxnSp>
          <p:nvCxnSpPr>
            <p:cNvPr id="7191" name="AutoShape 23"/>
            <p:cNvCxnSpPr>
              <a:cxnSpLocks noChangeShapeType="1"/>
              <a:stCxn id="7180" idx="2"/>
              <a:endCxn id="7188" idx="0"/>
            </p:cNvCxnSpPr>
            <p:nvPr/>
          </p:nvCxnSpPr>
          <p:spPr bwMode="auto">
            <a:xfrm flipH="1">
              <a:off x="2454" y="2357"/>
              <a:ext cx="764" cy="325"/>
            </a:xfrm>
            <a:prstGeom prst="straightConnector1">
              <a:avLst/>
            </a:prstGeom>
            <a:noFill/>
            <a:ln w="19050">
              <a:solidFill>
                <a:schemeClr val="tx1"/>
              </a:solidFill>
              <a:round/>
              <a:headEnd/>
              <a:tailEnd/>
            </a:ln>
          </p:spPr>
        </p:cxnSp>
        <p:sp>
          <p:nvSpPr>
            <p:cNvPr id="7192" name="AutoShape 24"/>
            <p:cNvSpPr>
              <a:spLocks noChangeAspect="1" noChangeArrowheads="1"/>
            </p:cNvSpPr>
            <p:nvPr/>
          </p:nvSpPr>
          <p:spPr bwMode="auto">
            <a:xfrm>
              <a:off x="3698" y="2688"/>
              <a:ext cx="570"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Canada</a:t>
              </a:r>
            </a:p>
          </p:txBody>
        </p:sp>
        <p:cxnSp>
          <p:nvCxnSpPr>
            <p:cNvPr id="7193" name="AutoShape 25"/>
            <p:cNvCxnSpPr>
              <a:cxnSpLocks noChangeShapeType="1"/>
              <a:stCxn id="7180" idx="2"/>
              <a:endCxn id="7192" idx="0"/>
            </p:cNvCxnSpPr>
            <p:nvPr/>
          </p:nvCxnSpPr>
          <p:spPr bwMode="auto">
            <a:xfrm>
              <a:off x="3218" y="2357"/>
              <a:ext cx="765" cy="325"/>
            </a:xfrm>
            <a:prstGeom prst="straightConnector1">
              <a:avLst/>
            </a:prstGeom>
            <a:noFill/>
            <a:ln w="19050">
              <a:solidFill>
                <a:schemeClr val="tx1"/>
              </a:solidFill>
              <a:round/>
              <a:headEnd/>
              <a:tailEn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977" y="344577"/>
            <a:ext cx="2094013" cy="1325563"/>
          </a:xfrm>
        </p:spPr>
        <p:txBody>
          <a:bodyPr/>
          <a:lstStyle/>
          <a:p>
            <a:r>
              <a:rPr lang="en-US" dirty="0"/>
              <a:t>Process tree</a:t>
            </a:r>
          </a:p>
        </p:txBody>
      </p:sp>
      <p:pic>
        <p:nvPicPr>
          <p:cNvPr id="4" name="Content Placeholder 3"/>
          <p:cNvPicPr>
            <a:picLocks noGrp="1" noChangeAspect="1"/>
          </p:cNvPicPr>
          <p:nvPr>
            <p:ph idx="1"/>
          </p:nvPr>
        </p:nvPicPr>
        <p:blipFill>
          <a:blip r:embed="rId2"/>
          <a:stretch>
            <a:fillRect/>
          </a:stretch>
        </p:blipFill>
        <p:spPr>
          <a:xfrm>
            <a:off x="2245962" y="606176"/>
            <a:ext cx="9428444" cy="5340330"/>
          </a:xfrm>
          <a:prstGeom prst="rect">
            <a:avLst/>
          </a:prstGeom>
        </p:spPr>
      </p:pic>
    </p:spTree>
    <p:extLst>
      <p:ext uri="{BB962C8B-B14F-4D97-AF65-F5344CB8AC3E}">
        <p14:creationId xmlns:p14="http://schemas.microsoft.com/office/powerpoint/2010/main" val="367569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11" y="0"/>
            <a:ext cx="10515600" cy="1325563"/>
          </a:xfrm>
        </p:spPr>
        <p:txBody>
          <a:bodyPr/>
          <a:lstStyle/>
          <a:p>
            <a:r>
              <a:rPr lang="en-US" dirty="0"/>
              <a:t>Information tree</a:t>
            </a:r>
          </a:p>
        </p:txBody>
      </p:sp>
      <p:pic>
        <p:nvPicPr>
          <p:cNvPr id="4" name="Content Placeholder 3"/>
          <p:cNvPicPr>
            <a:picLocks noGrp="1" noChangeAspect="1"/>
          </p:cNvPicPr>
          <p:nvPr>
            <p:ph idx="1"/>
          </p:nvPr>
        </p:nvPicPr>
        <p:blipFill>
          <a:blip r:embed="rId2"/>
          <a:stretch>
            <a:fillRect/>
          </a:stretch>
        </p:blipFill>
        <p:spPr>
          <a:xfrm>
            <a:off x="2224088" y="976045"/>
            <a:ext cx="9407860" cy="4906436"/>
          </a:xfrm>
          <a:prstGeom prst="rect">
            <a:avLst/>
          </a:prstGeom>
        </p:spPr>
      </p:pic>
    </p:spTree>
    <p:extLst>
      <p:ext uri="{BB962C8B-B14F-4D97-AF65-F5344CB8AC3E}">
        <p14:creationId xmlns:p14="http://schemas.microsoft.com/office/powerpoint/2010/main" val="3796474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667000" y="152400"/>
            <a:ext cx="8229600" cy="1219200"/>
          </a:xfrm>
        </p:spPr>
        <p:txBody>
          <a:bodyPr/>
          <a:lstStyle/>
          <a:p>
            <a:pPr eaLnBrk="1" hangingPunct="1"/>
            <a:r>
              <a:rPr lang="en-US" altLang="en-US"/>
              <a:t>Decision Tree</a:t>
            </a:r>
          </a:p>
        </p:txBody>
      </p:sp>
      <p:sp>
        <p:nvSpPr>
          <p:cNvPr id="24579" name="Rectangle 3"/>
          <p:cNvSpPr>
            <a:spLocks noGrp="1" noChangeArrowheads="1"/>
          </p:cNvSpPr>
          <p:nvPr>
            <p:ph type="body" idx="1"/>
          </p:nvPr>
        </p:nvSpPr>
        <p:spPr>
          <a:xfrm>
            <a:off x="503434" y="1381124"/>
            <a:ext cx="9631166" cy="1895477"/>
          </a:xfrm>
        </p:spPr>
        <p:txBody>
          <a:bodyPr>
            <a:normAutofit/>
          </a:bodyPr>
          <a:lstStyle/>
          <a:p>
            <a:pPr eaLnBrk="1" hangingPunct="1"/>
            <a:r>
              <a:rPr lang="en-US" altLang="en-US" sz="2400" dirty="0"/>
              <a:t>Binary tree associated with a decision process</a:t>
            </a:r>
          </a:p>
          <a:p>
            <a:pPr lvl="1" eaLnBrk="1" hangingPunct="1"/>
            <a:r>
              <a:rPr lang="en-US" altLang="en-US" sz="2000" dirty="0"/>
              <a:t>internal nodes: questions with yes/no answer</a:t>
            </a:r>
          </a:p>
          <a:p>
            <a:pPr lvl="1" eaLnBrk="1" hangingPunct="1"/>
            <a:r>
              <a:rPr lang="en-US" altLang="en-US" sz="2000" dirty="0"/>
              <a:t>external nodes: decisions</a:t>
            </a:r>
          </a:p>
          <a:p>
            <a:pPr eaLnBrk="1" hangingPunct="1"/>
            <a:r>
              <a:rPr lang="en-US" altLang="en-US" sz="2400" dirty="0"/>
              <a:t>Example: dining decision</a:t>
            </a:r>
          </a:p>
        </p:txBody>
      </p:sp>
      <p:sp>
        <p:nvSpPr>
          <p:cNvPr id="24580" name="AutoShape 4"/>
          <p:cNvSpPr>
            <a:spLocks noChangeArrowheads="1"/>
          </p:cNvSpPr>
          <p:nvPr/>
        </p:nvSpPr>
        <p:spPr bwMode="auto">
          <a:xfrm>
            <a:off x="4797426" y="3557589"/>
            <a:ext cx="2689225" cy="517525"/>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Tahoma" panose="020B0604030504040204" pitchFamily="34" charset="0"/>
              </a:rPr>
              <a:t>Want a fast meal?</a:t>
            </a:r>
          </a:p>
        </p:txBody>
      </p:sp>
      <p:sp>
        <p:nvSpPr>
          <p:cNvPr id="24581" name="AutoShape 5"/>
          <p:cNvSpPr>
            <a:spLocks noChangeArrowheads="1"/>
          </p:cNvSpPr>
          <p:nvPr/>
        </p:nvSpPr>
        <p:spPr bwMode="auto">
          <a:xfrm>
            <a:off x="2968625" y="4587876"/>
            <a:ext cx="2770188" cy="517525"/>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Tahoma" panose="020B0604030504040204" pitchFamily="34" charset="0"/>
              </a:rPr>
              <a:t>How about coffee?</a:t>
            </a:r>
          </a:p>
        </p:txBody>
      </p:sp>
      <p:sp>
        <p:nvSpPr>
          <p:cNvPr id="24582" name="AutoShape 6"/>
          <p:cNvSpPr>
            <a:spLocks noChangeArrowheads="1"/>
          </p:cNvSpPr>
          <p:nvPr/>
        </p:nvSpPr>
        <p:spPr bwMode="auto">
          <a:xfrm>
            <a:off x="6400801" y="4587876"/>
            <a:ext cx="3127375" cy="517525"/>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Tahoma" panose="020B0604030504040204" pitchFamily="34" charset="0"/>
              </a:rPr>
              <a:t>On expense account?</a:t>
            </a:r>
          </a:p>
        </p:txBody>
      </p:sp>
      <p:sp>
        <p:nvSpPr>
          <p:cNvPr id="24583" name="Rectangle 7"/>
          <p:cNvSpPr>
            <a:spLocks noChangeArrowheads="1"/>
          </p:cNvSpPr>
          <p:nvPr/>
        </p:nvSpPr>
        <p:spPr bwMode="auto">
          <a:xfrm>
            <a:off x="2814639" y="5653088"/>
            <a:ext cx="1512887" cy="476250"/>
          </a:xfrm>
          <a:prstGeom prst="rect">
            <a:avLst/>
          </a:prstGeom>
          <a:solidFill>
            <a:schemeClr val="folHlink"/>
          </a:solidFill>
          <a:ln w="19050">
            <a:solidFill>
              <a:schemeClr val="tx1"/>
            </a:solidFill>
            <a:miter lim="800000"/>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Tahoma" panose="020B0604030504040204" pitchFamily="34" charset="0"/>
              </a:rPr>
              <a:t>Starbucks</a:t>
            </a:r>
          </a:p>
        </p:txBody>
      </p:sp>
      <p:sp>
        <p:nvSpPr>
          <p:cNvPr id="24584" name="Rectangle 8"/>
          <p:cNvSpPr>
            <a:spLocks noChangeArrowheads="1"/>
          </p:cNvSpPr>
          <p:nvPr/>
        </p:nvSpPr>
        <p:spPr bwMode="auto">
          <a:xfrm>
            <a:off x="4724400" y="5653088"/>
            <a:ext cx="1125538" cy="476250"/>
          </a:xfrm>
          <a:prstGeom prst="rect">
            <a:avLst/>
          </a:prstGeom>
          <a:solidFill>
            <a:schemeClr val="folHlink"/>
          </a:solidFill>
          <a:ln w="19050">
            <a:solidFill>
              <a:schemeClr val="tx1"/>
            </a:solidFill>
            <a:miter lim="800000"/>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Tahoma" panose="020B0604030504040204" pitchFamily="34" charset="0"/>
              </a:rPr>
              <a:t>Spike’s</a:t>
            </a:r>
          </a:p>
        </p:txBody>
      </p:sp>
      <p:sp>
        <p:nvSpPr>
          <p:cNvPr id="24585" name="Rectangle 9"/>
          <p:cNvSpPr>
            <a:spLocks noChangeArrowheads="1"/>
          </p:cNvSpPr>
          <p:nvPr/>
        </p:nvSpPr>
        <p:spPr bwMode="auto">
          <a:xfrm>
            <a:off x="6248401" y="5653088"/>
            <a:ext cx="1319213" cy="476250"/>
          </a:xfrm>
          <a:prstGeom prst="rect">
            <a:avLst/>
          </a:prstGeom>
          <a:solidFill>
            <a:schemeClr val="folHlink"/>
          </a:solidFill>
          <a:ln w="19050">
            <a:solidFill>
              <a:schemeClr val="tx1"/>
            </a:solidFill>
            <a:miter lim="800000"/>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Tahoma" panose="020B0604030504040204" pitchFamily="34" charset="0"/>
              </a:rPr>
              <a:t>Al Forno</a:t>
            </a:r>
          </a:p>
        </p:txBody>
      </p:sp>
      <p:sp>
        <p:nvSpPr>
          <p:cNvPr id="24586" name="Rectangle 10"/>
          <p:cNvSpPr>
            <a:spLocks noChangeArrowheads="1"/>
          </p:cNvSpPr>
          <p:nvPr/>
        </p:nvSpPr>
        <p:spPr bwMode="auto">
          <a:xfrm>
            <a:off x="7966075" y="5653088"/>
            <a:ext cx="2000250" cy="476250"/>
          </a:xfrm>
          <a:prstGeom prst="rect">
            <a:avLst/>
          </a:prstGeom>
          <a:solidFill>
            <a:schemeClr val="folHlink"/>
          </a:solidFill>
          <a:ln w="19050">
            <a:solidFill>
              <a:schemeClr val="tx1"/>
            </a:solidFill>
            <a:miter lim="800000"/>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latin typeface="Tahoma" panose="020B0604030504040204" pitchFamily="34" charset="0"/>
              </a:rPr>
              <a:t>Café Paragon</a:t>
            </a:r>
          </a:p>
        </p:txBody>
      </p:sp>
      <p:cxnSp>
        <p:nvCxnSpPr>
          <p:cNvPr id="24587" name="AutoShape 11"/>
          <p:cNvCxnSpPr>
            <a:cxnSpLocks noChangeShapeType="1"/>
            <a:stCxn id="24580" idx="2"/>
            <a:endCxn id="24581" idx="0"/>
          </p:cNvCxnSpPr>
          <p:nvPr/>
        </p:nvCxnSpPr>
        <p:spPr bwMode="auto">
          <a:xfrm flipH="1">
            <a:off x="4354514" y="4084638"/>
            <a:ext cx="1787525" cy="49371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588" name="AutoShape 12"/>
          <p:cNvCxnSpPr>
            <a:cxnSpLocks noChangeShapeType="1"/>
            <a:stCxn id="24580" idx="2"/>
            <a:endCxn id="24582" idx="0"/>
          </p:cNvCxnSpPr>
          <p:nvPr/>
        </p:nvCxnSpPr>
        <p:spPr bwMode="auto">
          <a:xfrm>
            <a:off x="6142038" y="4084638"/>
            <a:ext cx="1822450" cy="49371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589" name="AutoShape 13"/>
          <p:cNvCxnSpPr>
            <a:cxnSpLocks noChangeShapeType="1"/>
            <a:stCxn id="24583" idx="0"/>
            <a:endCxn id="24581" idx="2"/>
          </p:cNvCxnSpPr>
          <p:nvPr/>
        </p:nvCxnSpPr>
        <p:spPr bwMode="auto">
          <a:xfrm flipV="1">
            <a:off x="3571875" y="5114925"/>
            <a:ext cx="782638" cy="5286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590" name="AutoShape 14"/>
          <p:cNvCxnSpPr>
            <a:cxnSpLocks noChangeShapeType="1"/>
            <a:stCxn id="24584" idx="0"/>
            <a:endCxn id="24581" idx="2"/>
          </p:cNvCxnSpPr>
          <p:nvPr/>
        </p:nvCxnSpPr>
        <p:spPr bwMode="auto">
          <a:xfrm flipH="1" flipV="1">
            <a:off x="4354513" y="5114925"/>
            <a:ext cx="933450" cy="5286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591" name="AutoShape 15"/>
          <p:cNvCxnSpPr>
            <a:cxnSpLocks noChangeShapeType="1"/>
            <a:stCxn id="24585" idx="0"/>
            <a:endCxn id="24582" idx="2"/>
          </p:cNvCxnSpPr>
          <p:nvPr/>
        </p:nvCxnSpPr>
        <p:spPr bwMode="auto">
          <a:xfrm flipV="1">
            <a:off x="6908800" y="5114925"/>
            <a:ext cx="1055688" cy="5286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4592" name="AutoShape 16"/>
          <p:cNvCxnSpPr>
            <a:cxnSpLocks noChangeShapeType="1"/>
            <a:stCxn id="24586" idx="0"/>
            <a:endCxn id="24582" idx="2"/>
          </p:cNvCxnSpPr>
          <p:nvPr/>
        </p:nvCxnSpPr>
        <p:spPr bwMode="auto">
          <a:xfrm flipH="1" flipV="1">
            <a:off x="7964488" y="5114925"/>
            <a:ext cx="1001712" cy="5286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24593" name="Text Box 17"/>
          <p:cNvSpPr txBox="1">
            <a:spLocks noChangeArrowheads="1"/>
          </p:cNvSpPr>
          <p:nvPr/>
        </p:nvSpPr>
        <p:spPr bwMode="auto">
          <a:xfrm>
            <a:off x="4383088" y="4098926"/>
            <a:ext cx="576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Yes</a:t>
            </a:r>
          </a:p>
        </p:txBody>
      </p:sp>
      <p:sp>
        <p:nvSpPr>
          <p:cNvPr id="24594" name="Text Box 18"/>
          <p:cNvSpPr txBox="1">
            <a:spLocks noChangeArrowheads="1"/>
          </p:cNvSpPr>
          <p:nvPr/>
        </p:nvSpPr>
        <p:spPr bwMode="auto">
          <a:xfrm>
            <a:off x="7510464" y="4097339"/>
            <a:ext cx="492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No</a:t>
            </a:r>
          </a:p>
        </p:txBody>
      </p:sp>
      <p:sp>
        <p:nvSpPr>
          <p:cNvPr id="24595" name="Text Box 19"/>
          <p:cNvSpPr txBox="1">
            <a:spLocks noChangeArrowheads="1"/>
          </p:cNvSpPr>
          <p:nvPr/>
        </p:nvSpPr>
        <p:spPr bwMode="auto">
          <a:xfrm>
            <a:off x="3276601" y="5181601"/>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Yes</a:t>
            </a:r>
          </a:p>
        </p:txBody>
      </p:sp>
      <p:sp>
        <p:nvSpPr>
          <p:cNvPr id="24596" name="Text Box 20"/>
          <p:cNvSpPr txBox="1">
            <a:spLocks noChangeArrowheads="1"/>
          </p:cNvSpPr>
          <p:nvPr/>
        </p:nvSpPr>
        <p:spPr bwMode="auto">
          <a:xfrm>
            <a:off x="5029201" y="5181601"/>
            <a:ext cx="492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No</a:t>
            </a:r>
          </a:p>
        </p:txBody>
      </p:sp>
      <p:sp>
        <p:nvSpPr>
          <p:cNvPr id="24597" name="Text Box 21"/>
          <p:cNvSpPr txBox="1">
            <a:spLocks noChangeArrowheads="1"/>
          </p:cNvSpPr>
          <p:nvPr/>
        </p:nvSpPr>
        <p:spPr bwMode="auto">
          <a:xfrm>
            <a:off x="6629401" y="5181601"/>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Yes</a:t>
            </a:r>
          </a:p>
        </p:txBody>
      </p:sp>
      <p:sp>
        <p:nvSpPr>
          <p:cNvPr id="24598" name="Text Box 22"/>
          <p:cNvSpPr txBox="1">
            <a:spLocks noChangeArrowheads="1"/>
          </p:cNvSpPr>
          <p:nvPr/>
        </p:nvSpPr>
        <p:spPr bwMode="auto">
          <a:xfrm>
            <a:off x="8651876" y="5181601"/>
            <a:ext cx="492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No</a:t>
            </a:r>
          </a:p>
        </p:txBody>
      </p:sp>
    </p:spTree>
    <p:extLst>
      <p:ext uri="{BB962C8B-B14F-4D97-AF65-F5344CB8AC3E}">
        <p14:creationId xmlns:p14="http://schemas.microsoft.com/office/powerpoint/2010/main" val="149549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01" y="262383"/>
            <a:ext cx="2716658" cy="1325563"/>
          </a:xfrm>
        </p:spPr>
        <p:txBody>
          <a:bodyPr/>
          <a:lstStyle/>
          <a:p>
            <a:r>
              <a:rPr lang="en-US" dirty="0"/>
              <a:t>Syntax tree</a:t>
            </a:r>
          </a:p>
        </p:txBody>
      </p:sp>
      <p:pic>
        <p:nvPicPr>
          <p:cNvPr id="1026"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0665" y="102565"/>
            <a:ext cx="9124734" cy="675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106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49766" y="31169"/>
            <a:ext cx="10515600" cy="1325563"/>
          </a:xfrm>
        </p:spPr>
        <p:txBody>
          <a:bodyPr/>
          <a:lstStyle/>
          <a:p>
            <a:pPr eaLnBrk="1" hangingPunct="1"/>
            <a:r>
              <a:rPr lang="en-US" altLang="en-US" dirty="0"/>
              <a:t>Arithmetic Expression Tree</a:t>
            </a:r>
          </a:p>
        </p:txBody>
      </p:sp>
      <p:sp>
        <p:nvSpPr>
          <p:cNvPr id="23555" name="Rectangle 3"/>
          <p:cNvSpPr>
            <a:spLocks noGrp="1" noChangeArrowheads="1"/>
          </p:cNvSpPr>
          <p:nvPr>
            <p:ph type="body" idx="1"/>
          </p:nvPr>
        </p:nvSpPr>
        <p:spPr>
          <a:xfrm>
            <a:off x="2362200" y="1223964"/>
            <a:ext cx="7772400" cy="1636713"/>
          </a:xfrm>
        </p:spPr>
        <p:txBody>
          <a:bodyPr>
            <a:noAutofit/>
          </a:bodyPr>
          <a:lstStyle/>
          <a:p>
            <a:pPr eaLnBrk="1" hangingPunct="1">
              <a:lnSpc>
                <a:spcPct val="90000"/>
              </a:lnSpc>
            </a:pPr>
            <a:r>
              <a:rPr lang="en-US" altLang="en-US" dirty="0"/>
              <a:t>Binary tree associated with an arithmetic expression</a:t>
            </a:r>
          </a:p>
          <a:p>
            <a:pPr lvl="1" eaLnBrk="1" hangingPunct="1">
              <a:lnSpc>
                <a:spcPct val="90000"/>
              </a:lnSpc>
            </a:pPr>
            <a:r>
              <a:rPr lang="en-US" altLang="en-US" dirty="0"/>
              <a:t>internal nodes: operators</a:t>
            </a:r>
          </a:p>
          <a:p>
            <a:pPr lvl="1" eaLnBrk="1" hangingPunct="1">
              <a:lnSpc>
                <a:spcPct val="90000"/>
              </a:lnSpc>
            </a:pPr>
            <a:r>
              <a:rPr lang="en-US" altLang="en-US" dirty="0"/>
              <a:t>external nodes: operands</a:t>
            </a:r>
          </a:p>
          <a:p>
            <a:pPr eaLnBrk="1" hangingPunct="1">
              <a:lnSpc>
                <a:spcPct val="90000"/>
              </a:lnSpc>
            </a:pPr>
            <a:r>
              <a:rPr lang="en-US" altLang="en-US" dirty="0"/>
              <a:t>Example: arithmetic expression tree for the expression (2 </a:t>
            </a:r>
            <a:r>
              <a:rPr lang="en-US" altLang="en-US" dirty="0">
                <a:latin typeface="Symbol" panose="05050102010706020507" pitchFamily="18" charset="2"/>
                <a:sym typeface="Symbol" panose="05050102010706020507" pitchFamily="18" charset="2"/>
              </a:rPr>
              <a:t> </a:t>
            </a:r>
            <a:r>
              <a:rPr lang="en-US" altLang="en-US" dirty="0">
                <a:latin typeface="Times New Roman" panose="02020603050405020304" pitchFamily="18" charset="0"/>
                <a:sym typeface="Symbol" panose="05050102010706020507" pitchFamily="18" charset="2"/>
              </a:rPr>
              <a:t>(</a:t>
            </a:r>
            <a:r>
              <a:rPr lang="en-US" altLang="en-US" dirty="0"/>
              <a:t>a </a:t>
            </a:r>
            <a:r>
              <a:rPr lang="en-US" altLang="en-US" dirty="0">
                <a:latin typeface="Symbol" panose="05050102010706020507" pitchFamily="18" charset="2"/>
              </a:rPr>
              <a:t>-</a:t>
            </a:r>
            <a:r>
              <a:rPr lang="en-US" altLang="en-US" dirty="0"/>
              <a:t> 1) </a:t>
            </a:r>
            <a:r>
              <a:rPr lang="en-US" altLang="en-US" dirty="0">
                <a:latin typeface="Symbol" panose="05050102010706020507" pitchFamily="18" charset="2"/>
              </a:rPr>
              <a:t>+</a:t>
            </a:r>
            <a:r>
              <a:rPr lang="en-US" altLang="en-US" dirty="0"/>
              <a:t> (3 </a:t>
            </a:r>
            <a:r>
              <a:rPr lang="en-US" altLang="en-US" dirty="0">
                <a:latin typeface="Symbol" panose="05050102010706020507" pitchFamily="18" charset="2"/>
                <a:sym typeface="Symbol" panose="05050102010706020507" pitchFamily="18" charset="2"/>
              </a:rPr>
              <a:t> </a:t>
            </a:r>
            <a:r>
              <a:rPr lang="en-US" altLang="en-US" dirty="0"/>
              <a:t>b))</a:t>
            </a:r>
          </a:p>
        </p:txBody>
      </p:sp>
      <p:grpSp>
        <p:nvGrpSpPr>
          <p:cNvPr id="23556" name="Group 4"/>
          <p:cNvGrpSpPr>
            <a:grpSpLocks/>
          </p:cNvGrpSpPr>
          <p:nvPr/>
        </p:nvGrpSpPr>
        <p:grpSpPr bwMode="auto">
          <a:xfrm>
            <a:off x="4343400" y="4038600"/>
            <a:ext cx="4191000" cy="2590800"/>
            <a:chOff x="2928" y="2256"/>
            <a:chExt cx="2160" cy="1530"/>
          </a:xfrm>
        </p:grpSpPr>
        <p:sp>
          <p:nvSpPr>
            <p:cNvPr id="23557" name="Oval 5"/>
            <p:cNvSpPr>
              <a:spLocks noChangeArrowheads="1"/>
            </p:cNvSpPr>
            <p:nvPr/>
          </p:nvSpPr>
          <p:spPr bwMode="auto">
            <a:xfrm>
              <a:off x="4128" y="2256"/>
              <a:ext cx="240" cy="240"/>
            </a:xfrm>
            <a:prstGeom prst="ellipse">
              <a:avLst/>
            </a:prstGeom>
            <a:noFill/>
            <a:ln w="19050">
              <a:solidFill>
                <a:schemeClr val="tx1"/>
              </a:solidFill>
              <a:round/>
              <a:headEnd/>
              <a:tailEnd/>
            </a:ln>
          </p:spPr>
          <p:txBody>
            <a:bodyPr wrap="none" lIns="0" tIns="0" rIns="0" anchor="ctr"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200" dirty="0">
                  <a:latin typeface="Symbol" panose="05050102010706020507" pitchFamily="18" charset="2"/>
                </a:rPr>
                <a:t>+</a:t>
              </a:r>
            </a:p>
          </p:txBody>
        </p:sp>
        <p:sp>
          <p:nvSpPr>
            <p:cNvPr id="23558" name="Oval 6"/>
            <p:cNvSpPr>
              <a:spLocks noChangeArrowheads="1"/>
            </p:cNvSpPr>
            <p:nvPr/>
          </p:nvSpPr>
          <p:spPr bwMode="auto">
            <a:xfrm>
              <a:off x="4608" y="2640"/>
              <a:ext cx="240" cy="240"/>
            </a:xfrm>
            <a:prstGeom prst="ellipse">
              <a:avLst/>
            </a:prstGeom>
            <a:noFill/>
            <a:ln w="19050">
              <a:solidFill>
                <a:schemeClr val="tx1"/>
              </a:solidFill>
              <a:miter lim="800000"/>
              <a:headEnd/>
              <a:tailEnd/>
            </a:ln>
          </p:spPr>
          <p:txBody>
            <a:bodyPr wrap="none" anchor="ctr"/>
            <a:lstStyle/>
            <a:p>
              <a:pPr algn="ctr"/>
              <a:r>
                <a:rPr lang="en-US" altLang="en-US" sz="3200" dirty="0">
                  <a:latin typeface="Tahoma" panose="020B0604030504040204" pitchFamily="34" charset="0"/>
                  <a:sym typeface="Symbol" panose="05050102010706020507" pitchFamily="18" charset="2"/>
                </a:rPr>
                <a:t></a:t>
              </a:r>
            </a:p>
          </p:txBody>
        </p:sp>
        <p:sp>
          <p:nvSpPr>
            <p:cNvPr id="23559" name="Oval 7"/>
            <p:cNvSpPr>
              <a:spLocks noChangeArrowheads="1"/>
            </p:cNvSpPr>
            <p:nvPr/>
          </p:nvSpPr>
          <p:spPr bwMode="auto">
            <a:xfrm>
              <a:off x="3168" y="2640"/>
              <a:ext cx="240" cy="240"/>
            </a:xfrm>
            <a:prstGeom prst="ellipse">
              <a:avLst/>
            </a:prstGeom>
            <a:noFill/>
            <a:ln w="19050">
              <a:solidFill>
                <a:schemeClr val="tx1"/>
              </a:solidFill>
              <a:round/>
              <a:headEnd/>
              <a:tailEnd/>
            </a:ln>
          </p:spPr>
          <p:txBody>
            <a:bodyPr wrap="none" lIns="0" tIns="0" rIns="0" anchor="ctr"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200" dirty="0">
                  <a:latin typeface="Symbol" panose="05050102010706020507" pitchFamily="18" charset="2"/>
                  <a:sym typeface="Symbol" panose="05050102010706020507" pitchFamily="18" charset="2"/>
                </a:rPr>
                <a:t></a:t>
              </a:r>
              <a:endParaRPr lang="en-US" altLang="en-US" sz="3200" dirty="0">
                <a:latin typeface="Symbol" panose="05050102010706020507" pitchFamily="18" charset="2"/>
              </a:endParaRPr>
            </a:p>
          </p:txBody>
        </p:sp>
        <p:sp>
          <p:nvSpPr>
            <p:cNvPr id="23560" name="Oval 8"/>
            <p:cNvSpPr>
              <a:spLocks noChangeArrowheads="1"/>
            </p:cNvSpPr>
            <p:nvPr/>
          </p:nvSpPr>
          <p:spPr bwMode="auto">
            <a:xfrm>
              <a:off x="3648" y="3024"/>
              <a:ext cx="240" cy="240"/>
            </a:xfrm>
            <a:prstGeom prst="ellipse">
              <a:avLst/>
            </a:prstGeom>
            <a:noFill/>
            <a:ln w="19050">
              <a:solidFill>
                <a:schemeClr val="tx1"/>
              </a:solidFill>
              <a:miter lim="800000"/>
              <a:headEnd/>
              <a:tailEnd/>
            </a:ln>
          </p:spPr>
          <p:txBody>
            <a:bodyPr wrap="none" anchor="ctr"/>
            <a:lstStyle/>
            <a:p>
              <a:pPr algn="ctr"/>
              <a:r>
                <a:rPr lang="en-US" altLang="en-US" sz="3200">
                  <a:latin typeface="Tahoma" panose="020B0604030504040204" pitchFamily="34" charset="0"/>
                </a:rPr>
                <a:t>-</a:t>
              </a:r>
            </a:p>
          </p:txBody>
        </p:sp>
        <p:sp>
          <p:nvSpPr>
            <p:cNvPr id="23561" name="Rectangle 9"/>
            <p:cNvSpPr>
              <a:spLocks noChangeArrowheads="1"/>
            </p:cNvSpPr>
            <p:nvPr/>
          </p:nvSpPr>
          <p:spPr bwMode="auto">
            <a:xfrm>
              <a:off x="2928" y="3024"/>
              <a:ext cx="240" cy="240"/>
            </a:xfrm>
            <a:prstGeom prst="rect">
              <a:avLst/>
            </a:prstGeom>
            <a:no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200">
                  <a:latin typeface="Tahoma" panose="020B0604030504040204" pitchFamily="34" charset="0"/>
                </a:rPr>
                <a:t>2</a:t>
              </a:r>
            </a:p>
          </p:txBody>
        </p:sp>
        <p:sp>
          <p:nvSpPr>
            <p:cNvPr id="23562" name="Rectangle 10"/>
            <p:cNvSpPr>
              <a:spLocks noChangeArrowheads="1"/>
            </p:cNvSpPr>
            <p:nvPr/>
          </p:nvSpPr>
          <p:spPr bwMode="auto">
            <a:xfrm>
              <a:off x="3408" y="3456"/>
              <a:ext cx="240" cy="240"/>
            </a:xfrm>
            <a:prstGeom prst="rect">
              <a:avLst/>
            </a:prstGeom>
            <a:noFill/>
            <a:ln w="19050">
              <a:solidFill>
                <a:schemeClr val="tx1"/>
              </a:solidFill>
              <a:miter lim="800000"/>
              <a:headEnd/>
              <a:tailEnd/>
            </a:ln>
          </p:spPr>
          <p:txBody>
            <a:bodyPr wrap="none" anchor="ctr"/>
            <a:lstStyle/>
            <a:p>
              <a:pPr algn="ctr"/>
              <a:r>
                <a:rPr lang="en-US" altLang="en-US" sz="3200" dirty="0">
                  <a:latin typeface="Tahoma" panose="020B0604030504040204" pitchFamily="34" charset="0"/>
                </a:rPr>
                <a:t>a</a:t>
              </a:r>
            </a:p>
          </p:txBody>
        </p:sp>
        <p:sp>
          <p:nvSpPr>
            <p:cNvPr id="23563" name="Rectangle 11"/>
            <p:cNvSpPr>
              <a:spLocks noChangeArrowheads="1"/>
            </p:cNvSpPr>
            <p:nvPr/>
          </p:nvSpPr>
          <p:spPr bwMode="auto">
            <a:xfrm>
              <a:off x="3888" y="3546"/>
              <a:ext cx="240" cy="240"/>
            </a:xfrm>
            <a:prstGeom prst="rect">
              <a:avLst/>
            </a:prstGeom>
            <a:no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200">
                  <a:latin typeface="Tahoma" panose="020B0604030504040204" pitchFamily="34" charset="0"/>
                </a:rPr>
                <a:t>1</a:t>
              </a:r>
            </a:p>
          </p:txBody>
        </p:sp>
        <p:sp>
          <p:nvSpPr>
            <p:cNvPr id="23564" name="Rectangle 12"/>
            <p:cNvSpPr>
              <a:spLocks noChangeArrowheads="1"/>
            </p:cNvSpPr>
            <p:nvPr/>
          </p:nvSpPr>
          <p:spPr bwMode="auto">
            <a:xfrm>
              <a:off x="4368" y="3024"/>
              <a:ext cx="240" cy="240"/>
            </a:xfrm>
            <a:prstGeom prst="rect">
              <a:avLst/>
            </a:prstGeom>
            <a:noFill/>
            <a:ln w="19050">
              <a:solidFill>
                <a:schemeClr val="tx1"/>
              </a:solidFill>
              <a:miter lim="800000"/>
              <a:headEnd/>
              <a:tailEnd/>
            </a:ln>
          </p:spPr>
          <p:txBody>
            <a:bodyPr wrap="none" anchor="ctr"/>
            <a:lstStyle/>
            <a:p>
              <a:pPr algn="ctr"/>
              <a:r>
                <a:rPr lang="en-US" altLang="en-US" sz="3200" dirty="0">
                  <a:latin typeface="Tahoma" panose="020B0604030504040204" pitchFamily="34" charset="0"/>
                </a:rPr>
                <a:t>3</a:t>
              </a:r>
            </a:p>
          </p:txBody>
        </p:sp>
        <p:sp>
          <p:nvSpPr>
            <p:cNvPr id="23565" name="Rectangle 13"/>
            <p:cNvSpPr>
              <a:spLocks noChangeArrowheads="1"/>
            </p:cNvSpPr>
            <p:nvPr/>
          </p:nvSpPr>
          <p:spPr bwMode="auto">
            <a:xfrm>
              <a:off x="4848" y="3024"/>
              <a:ext cx="240" cy="240"/>
            </a:xfrm>
            <a:prstGeom prst="rect">
              <a:avLst/>
            </a:prstGeom>
            <a:noFill/>
            <a:ln w="19050">
              <a:solidFill>
                <a:schemeClr val="tx1"/>
              </a:solidFill>
              <a:miter lim="800000"/>
              <a:headEnd/>
              <a:tailEnd/>
            </a:ln>
          </p:spPr>
          <p:txBody>
            <a:bodyPr wrap="none" anchor="ctr"/>
            <a:lstStyle/>
            <a:p>
              <a:pPr algn="ctr"/>
              <a:r>
                <a:rPr lang="en-US" altLang="en-US" sz="3200" dirty="0">
                  <a:latin typeface="Tahoma" panose="020B0604030504040204" pitchFamily="34" charset="0"/>
                </a:rPr>
                <a:t>b</a:t>
              </a:r>
            </a:p>
          </p:txBody>
        </p:sp>
        <p:cxnSp>
          <p:nvCxnSpPr>
            <p:cNvPr id="23566" name="AutoShape 14"/>
            <p:cNvCxnSpPr>
              <a:cxnSpLocks noChangeShapeType="1"/>
              <a:stCxn id="23557" idx="3"/>
              <a:endCxn id="23559" idx="7"/>
            </p:cNvCxnSpPr>
            <p:nvPr/>
          </p:nvCxnSpPr>
          <p:spPr bwMode="auto">
            <a:xfrm flipH="1">
              <a:off x="3373" y="2467"/>
              <a:ext cx="790" cy="20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3567" name="AutoShape 15"/>
            <p:cNvCxnSpPr>
              <a:cxnSpLocks noChangeShapeType="1"/>
              <a:stCxn id="23558" idx="1"/>
              <a:endCxn id="23557" idx="5"/>
            </p:cNvCxnSpPr>
            <p:nvPr/>
          </p:nvCxnSpPr>
          <p:spPr bwMode="auto">
            <a:xfrm flipH="1" flipV="1">
              <a:off x="4333" y="2467"/>
              <a:ext cx="310" cy="20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3568" name="AutoShape 16"/>
            <p:cNvCxnSpPr>
              <a:cxnSpLocks noChangeShapeType="1"/>
              <a:stCxn id="23565" idx="0"/>
              <a:endCxn id="23558" idx="5"/>
            </p:cNvCxnSpPr>
            <p:nvPr/>
          </p:nvCxnSpPr>
          <p:spPr bwMode="auto">
            <a:xfrm flipH="1" flipV="1">
              <a:off x="4813" y="2851"/>
              <a:ext cx="155" cy="16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3569" name="AutoShape 17"/>
            <p:cNvCxnSpPr>
              <a:cxnSpLocks noChangeShapeType="1"/>
              <a:stCxn id="23564" idx="0"/>
              <a:endCxn id="23558" idx="3"/>
            </p:cNvCxnSpPr>
            <p:nvPr/>
          </p:nvCxnSpPr>
          <p:spPr bwMode="auto">
            <a:xfrm flipV="1">
              <a:off x="4488" y="2851"/>
              <a:ext cx="155" cy="16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3570" name="AutoShape 18"/>
            <p:cNvCxnSpPr>
              <a:cxnSpLocks noChangeShapeType="1"/>
              <a:stCxn id="23563" idx="0"/>
              <a:endCxn id="23560" idx="5"/>
            </p:cNvCxnSpPr>
            <p:nvPr/>
          </p:nvCxnSpPr>
          <p:spPr bwMode="auto">
            <a:xfrm flipH="1" flipV="1">
              <a:off x="3853" y="3229"/>
              <a:ext cx="155" cy="31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3571" name="AutoShape 19"/>
            <p:cNvCxnSpPr>
              <a:cxnSpLocks noChangeShapeType="1"/>
              <a:stCxn id="23562" idx="0"/>
              <a:endCxn id="23560" idx="3"/>
            </p:cNvCxnSpPr>
            <p:nvPr/>
          </p:nvCxnSpPr>
          <p:spPr bwMode="auto">
            <a:xfrm flipV="1">
              <a:off x="3528" y="3235"/>
              <a:ext cx="155" cy="21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3572" name="AutoShape 20"/>
            <p:cNvCxnSpPr>
              <a:cxnSpLocks noChangeShapeType="1"/>
              <a:stCxn id="23561" idx="0"/>
              <a:endCxn id="23559" idx="3"/>
            </p:cNvCxnSpPr>
            <p:nvPr/>
          </p:nvCxnSpPr>
          <p:spPr bwMode="auto">
            <a:xfrm flipV="1">
              <a:off x="3048" y="2851"/>
              <a:ext cx="155" cy="16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3573" name="AutoShape 21"/>
            <p:cNvCxnSpPr>
              <a:cxnSpLocks noChangeShapeType="1"/>
              <a:stCxn id="23560" idx="1"/>
              <a:endCxn id="23559" idx="5"/>
            </p:cNvCxnSpPr>
            <p:nvPr/>
          </p:nvCxnSpPr>
          <p:spPr bwMode="auto">
            <a:xfrm flipH="1" flipV="1">
              <a:off x="3373" y="2851"/>
              <a:ext cx="310" cy="202"/>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58540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expression tre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8121" y="302041"/>
            <a:ext cx="7608870" cy="659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94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Tree Terminology</a:t>
            </a:r>
            <a:br>
              <a:rPr lang="en-US" b="1" dirty="0"/>
            </a:b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9923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rotWithShape="1">
          <a:blip r:embed="rId2"/>
          <a:srcRect l="37363" t="8418" r="39035" b="61277"/>
          <a:stretch/>
        </p:blipFill>
        <p:spPr bwMode="auto">
          <a:xfrm>
            <a:off x="421966" y="1566058"/>
            <a:ext cx="5140503" cy="4125157"/>
          </a:xfrm>
          <a:prstGeom prst="rect">
            <a:avLst/>
          </a:prstGeom>
          <a:noFill/>
          <a:ln w="9525">
            <a:noFill/>
            <a:miter lim="800000"/>
            <a:headEnd/>
            <a:tailEnd/>
          </a:ln>
          <a:effectLst/>
        </p:spPr>
      </p:pic>
      <p:pic>
        <p:nvPicPr>
          <p:cNvPr id="4" name="Picture 2"/>
          <p:cNvPicPr>
            <a:picLocks noChangeAspect="1" noChangeArrowheads="1"/>
          </p:cNvPicPr>
          <p:nvPr/>
        </p:nvPicPr>
        <p:blipFill rotWithShape="1">
          <a:blip r:embed="rId2"/>
          <a:srcRect l="60152" t="14200" r="17962" b="65827"/>
          <a:stretch/>
        </p:blipFill>
        <p:spPr bwMode="auto">
          <a:xfrm>
            <a:off x="5977119" y="1134111"/>
            <a:ext cx="6214881" cy="3544749"/>
          </a:xfrm>
          <a:prstGeom prst="rect">
            <a:avLst/>
          </a:prstGeom>
          <a:noFill/>
          <a:ln w="9525">
            <a:noFill/>
            <a:miter lim="800000"/>
            <a:headEnd/>
            <a:tailEnd/>
          </a:ln>
          <a:effectLst/>
        </p:spPr>
      </p:pic>
    </p:spTree>
    <p:extLst>
      <p:ext uri="{BB962C8B-B14F-4D97-AF65-F5344CB8AC3E}">
        <p14:creationId xmlns:p14="http://schemas.microsoft.com/office/powerpoint/2010/main" val="957927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Tree with arrows (Not mandatory)</a:t>
            </a:r>
            <a:br>
              <a:rPr lang="en-US" dirty="0"/>
            </a:br>
            <a:endParaRPr lang="en-US" dirty="0"/>
          </a:p>
        </p:txBody>
      </p:sp>
      <p:pic>
        <p:nvPicPr>
          <p:cNvPr id="5" name="Content Placeholder 4"/>
          <p:cNvPicPr>
            <a:picLocks noGrp="1" noChangeAspect="1"/>
          </p:cNvPicPr>
          <p:nvPr>
            <p:ph idx="1"/>
          </p:nvPr>
        </p:nvPicPr>
        <p:blipFill>
          <a:blip r:embed="rId2"/>
          <a:stretch>
            <a:fillRect/>
          </a:stretch>
        </p:blipFill>
        <p:spPr>
          <a:xfrm>
            <a:off x="2819400" y="1143000"/>
            <a:ext cx="5638800" cy="4475238"/>
          </a:xfrm>
          <a:prstGeom prst="rect">
            <a:avLst/>
          </a:prstGeom>
        </p:spPr>
      </p:pic>
    </p:spTree>
    <p:extLst>
      <p:ext uri="{BB962C8B-B14F-4D97-AF65-F5344CB8AC3E}">
        <p14:creationId xmlns:p14="http://schemas.microsoft.com/office/powerpoint/2010/main" val="1100638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14400" y="246077"/>
            <a:ext cx="10515600" cy="1325563"/>
          </a:xfrm>
        </p:spPr>
        <p:txBody>
          <a:bodyPr/>
          <a:lstStyle/>
          <a:p>
            <a:pPr eaLnBrk="1" hangingPunct="1"/>
            <a:r>
              <a:rPr lang="en-US" dirty="0"/>
              <a:t>Nature View of a Tree</a:t>
            </a:r>
          </a:p>
        </p:txBody>
      </p:sp>
      <p:sp>
        <p:nvSpPr>
          <p:cNvPr id="5123" name="Text Box 3"/>
          <p:cNvSpPr txBox="1">
            <a:spLocks noChangeArrowheads="1"/>
          </p:cNvSpPr>
          <p:nvPr/>
        </p:nvSpPr>
        <p:spPr bwMode="auto">
          <a:xfrm>
            <a:off x="2286000" y="5272723"/>
            <a:ext cx="1905000" cy="592138"/>
          </a:xfrm>
          <a:prstGeom prst="rect">
            <a:avLst/>
          </a:prstGeom>
          <a:noFill/>
          <a:ln w="12700">
            <a:solidFill>
              <a:srgbClr val="FFFFFF"/>
            </a:solidFill>
            <a:miter lim="800000"/>
            <a:headEnd type="none" w="sm" len="sm"/>
            <a:tailEnd type="none" w="sm" len="sm"/>
          </a:ln>
        </p:spPr>
        <p:txBody>
          <a:bodyPr wrap="square">
            <a:spAutoFit/>
          </a:bodyPr>
          <a:lstStyle/>
          <a:p>
            <a:pPr eaLnBrk="0" hangingPunct="0">
              <a:spcBef>
                <a:spcPct val="50000"/>
              </a:spcBef>
            </a:pPr>
            <a:r>
              <a:rPr lang="en-US" sz="3200" dirty="0"/>
              <a:t>branches</a:t>
            </a:r>
          </a:p>
        </p:txBody>
      </p:sp>
      <p:sp>
        <p:nvSpPr>
          <p:cNvPr id="5124" name="Text Box 4"/>
          <p:cNvSpPr txBox="1">
            <a:spLocks noChangeArrowheads="1"/>
          </p:cNvSpPr>
          <p:nvPr/>
        </p:nvSpPr>
        <p:spPr bwMode="auto">
          <a:xfrm>
            <a:off x="8305800" y="1676400"/>
            <a:ext cx="1371600" cy="579438"/>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3200"/>
              <a:t>leaves</a:t>
            </a:r>
          </a:p>
        </p:txBody>
      </p:sp>
      <p:sp>
        <p:nvSpPr>
          <p:cNvPr id="5125" name="Text Box 5"/>
          <p:cNvSpPr txBox="1">
            <a:spLocks noChangeArrowheads="1"/>
          </p:cNvSpPr>
          <p:nvPr/>
        </p:nvSpPr>
        <p:spPr bwMode="auto">
          <a:xfrm>
            <a:off x="8610600" y="5864861"/>
            <a:ext cx="990600" cy="584775"/>
          </a:xfrm>
          <a:prstGeom prst="rect">
            <a:avLst/>
          </a:prstGeom>
          <a:noFill/>
          <a:ln w="38100">
            <a:solidFill>
              <a:srgbClr val="FFFFFF"/>
            </a:solidFill>
            <a:miter lim="800000"/>
            <a:headEnd type="none" w="sm" len="sm"/>
            <a:tailEnd type="none" w="sm" len="sm"/>
          </a:ln>
        </p:spPr>
        <p:txBody>
          <a:bodyPr>
            <a:spAutoFit/>
          </a:bodyPr>
          <a:lstStyle/>
          <a:p>
            <a:pPr eaLnBrk="0" hangingPunct="0">
              <a:spcBef>
                <a:spcPct val="50000"/>
              </a:spcBef>
            </a:pPr>
            <a:r>
              <a:rPr lang="en-US" sz="3200" dirty="0"/>
              <a:t>root</a:t>
            </a:r>
          </a:p>
        </p:txBody>
      </p:sp>
      <p:pic>
        <p:nvPicPr>
          <p:cNvPr id="5126" name="Picture 6" descr="up"/>
          <p:cNvPicPr>
            <a:picLocks noChangeAspect="1" noChangeArrowheads="1"/>
          </p:cNvPicPr>
          <p:nvPr/>
        </p:nvPicPr>
        <p:blipFill>
          <a:blip r:embed="rId3"/>
          <a:srcRect/>
          <a:stretch>
            <a:fillRect/>
          </a:stretch>
        </p:blipFill>
        <p:spPr bwMode="auto">
          <a:xfrm>
            <a:off x="4876800" y="3124200"/>
            <a:ext cx="3048000" cy="3048000"/>
          </a:xfrm>
          <a:prstGeom prst="rect">
            <a:avLst/>
          </a:prstGeom>
          <a:noFill/>
          <a:ln w="9525">
            <a:noFill/>
            <a:miter lim="800000"/>
            <a:headEnd/>
            <a:tailEnd/>
          </a:ln>
        </p:spPr>
      </p:pic>
      <p:sp>
        <p:nvSpPr>
          <p:cNvPr id="5127" name="Line 7"/>
          <p:cNvSpPr>
            <a:spLocks noChangeShapeType="1"/>
          </p:cNvSpPr>
          <p:nvPr/>
        </p:nvSpPr>
        <p:spPr bwMode="auto">
          <a:xfrm flipV="1">
            <a:off x="4343400" y="4874261"/>
            <a:ext cx="1752600" cy="990600"/>
          </a:xfrm>
          <a:prstGeom prst="line">
            <a:avLst/>
          </a:prstGeom>
          <a:noFill/>
          <a:ln w="38100">
            <a:solidFill>
              <a:schemeClr val="accent1"/>
            </a:solidFill>
            <a:round/>
            <a:headEnd type="none" w="sm" len="sm"/>
            <a:tailEnd type="triangle" w="med" len="med"/>
          </a:ln>
        </p:spPr>
        <p:txBody>
          <a:bodyPr/>
          <a:lstStyle/>
          <a:p>
            <a:endParaRPr lang="en-US"/>
          </a:p>
        </p:txBody>
      </p:sp>
      <p:sp>
        <p:nvSpPr>
          <p:cNvPr id="5128" name="Line 8"/>
          <p:cNvSpPr>
            <a:spLocks noChangeShapeType="1"/>
          </p:cNvSpPr>
          <p:nvPr/>
        </p:nvSpPr>
        <p:spPr bwMode="auto">
          <a:xfrm flipV="1">
            <a:off x="4343400" y="4798061"/>
            <a:ext cx="1447800" cy="838200"/>
          </a:xfrm>
          <a:prstGeom prst="line">
            <a:avLst/>
          </a:prstGeom>
          <a:noFill/>
          <a:ln w="38100">
            <a:solidFill>
              <a:schemeClr val="accent1"/>
            </a:solidFill>
            <a:round/>
            <a:headEnd type="none" w="sm" len="sm"/>
            <a:tailEnd type="triangle" w="med" len="med"/>
          </a:ln>
        </p:spPr>
        <p:txBody>
          <a:bodyPr/>
          <a:lstStyle/>
          <a:p>
            <a:endParaRPr lang="en-US"/>
          </a:p>
        </p:txBody>
      </p:sp>
      <p:sp>
        <p:nvSpPr>
          <p:cNvPr id="5129" name="Line 9"/>
          <p:cNvSpPr>
            <a:spLocks noChangeShapeType="1"/>
          </p:cNvSpPr>
          <p:nvPr/>
        </p:nvSpPr>
        <p:spPr bwMode="auto">
          <a:xfrm flipH="1">
            <a:off x="6324600" y="2057400"/>
            <a:ext cx="1981200" cy="914400"/>
          </a:xfrm>
          <a:prstGeom prst="line">
            <a:avLst/>
          </a:prstGeom>
          <a:noFill/>
          <a:ln w="38100">
            <a:solidFill>
              <a:schemeClr val="accent1"/>
            </a:solidFill>
            <a:round/>
            <a:headEnd type="none" w="sm" len="sm"/>
            <a:tailEnd type="triangle" w="med" len="med"/>
          </a:ln>
        </p:spPr>
        <p:txBody>
          <a:bodyPr/>
          <a:lstStyle/>
          <a:p>
            <a:endParaRPr lang="en-US"/>
          </a:p>
        </p:txBody>
      </p:sp>
      <p:sp>
        <p:nvSpPr>
          <p:cNvPr id="5130" name="Line 10"/>
          <p:cNvSpPr>
            <a:spLocks noChangeShapeType="1"/>
          </p:cNvSpPr>
          <p:nvPr/>
        </p:nvSpPr>
        <p:spPr bwMode="auto">
          <a:xfrm flipH="1">
            <a:off x="6400800" y="2209800"/>
            <a:ext cx="1981200" cy="914400"/>
          </a:xfrm>
          <a:prstGeom prst="line">
            <a:avLst/>
          </a:prstGeom>
          <a:noFill/>
          <a:ln w="38100">
            <a:solidFill>
              <a:schemeClr val="accent1"/>
            </a:solidFill>
            <a:round/>
            <a:headEnd type="none" w="sm" len="sm"/>
            <a:tailEnd type="triangle" w="med" len="med"/>
          </a:ln>
        </p:spPr>
        <p:txBody>
          <a:bodyPr/>
          <a:lstStyle/>
          <a:p>
            <a:endParaRPr lang="en-US"/>
          </a:p>
        </p:txBody>
      </p:sp>
      <p:sp>
        <p:nvSpPr>
          <p:cNvPr id="5131" name="Line 11"/>
          <p:cNvSpPr>
            <a:spLocks noChangeShapeType="1"/>
          </p:cNvSpPr>
          <p:nvPr/>
        </p:nvSpPr>
        <p:spPr bwMode="auto">
          <a:xfrm flipH="1">
            <a:off x="6172200" y="1905000"/>
            <a:ext cx="1981200" cy="914400"/>
          </a:xfrm>
          <a:prstGeom prst="line">
            <a:avLst/>
          </a:prstGeom>
          <a:noFill/>
          <a:ln w="38100">
            <a:solidFill>
              <a:schemeClr val="accent1"/>
            </a:solidFill>
            <a:round/>
            <a:headEnd type="none" w="sm" len="sm"/>
            <a:tailEnd type="triangle" w="med" len="med"/>
          </a:ln>
        </p:spPr>
        <p:txBody>
          <a:bodyPr/>
          <a:lstStyle/>
          <a:p>
            <a:endParaRPr lang="en-US"/>
          </a:p>
        </p:txBody>
      </p:sp>
      <p:sp>
        <p:nvSpPr>
          <p:cNvPr id="5132" name="Line 12"/>
          <p:cNvSpPr>
            <a:spLocks noChangeShapeType="1"/>
          </p:cNvSpPr>
          <p:nvPr/>
        </p:nvSpPr>
        <p:spPr bwMode="auto">
          <a:xfrm>
            <a:off x="6400800" y="5440363"/>
            <a:ext cx="2209800" cy="762000"/>
          </a:xfrm>
          <a:prstGeom prst="line">
            <a:avLst/>
          </a:prstGeom>
          <a:noFill/>
          <a:ln w="38100">
            <a:solidFill>
              <a:schemeClr val="hlink"/>
            </a:solidFill>
            <a:round/>
            <a:headEnd type="triangle" w="med" len="med"/>
            <a:tailEnd/>
          </a:ln>
        </p:spPr>
        <p:txBody>
          <a:bodyPr/>
          <a:lstStyle/>
          <a:p>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BC8B769-DFE5-4983-B80E-9135FE380311}"/>
                  </a:ext>
                </a:extLst>
              </p14:cNvPr>
              <p14:cNvContentPartPr/>
              <p14:nvPr/>
            </p14:nvContentPartPr>
            <p14:xfrm>
              <a:off x="5787520" y="3841960"/>
              <a:ext cx="722520" cy="636480"/>
            </p14:xfrm>
          </p:contentPart>
        </mc:Choice>
        <mc:Fallback xmlns="">
          <p:pic>
            <p:nvPicPr>
              <p:cNvPr id="7" name="Ink 6">
                <a:extLst>
                  <a:ext uri="{FF2B5EF4-FFF2-40B4-BE49-F238E27FC236}">
                    <a16:creationId xmlns:a16="http://schemas.microsoft.com/office/drawing/2014/main" id="{1BC8B769-DFE5-4983-B80E-9135FE380311}"/>
                  </a:ext>
                </a:extLst>
              </p:cNvPr>
              <p:cNvPicPr/>
              <p:nvPr/>
            </p:nvPicPr>
            <p:blipFill>
              <a:blip r:embed="rId7"/>
              <a:stretch>
                <a:fillRect/>
              </a:stretch>
            </p:blipFill>
            <p:spPr>
              <a:xfrm>
                <a:off x="5778520" y="3832960"/>
                <a:ext cx="740160" cy="65412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160" y="914400"/>
            <a:ext cx="10489914" cy="1143000"/>
          </a:xfrm>
        </p:spPr>
        <p:txBody>
          <a:bodyPr>
            <a:noAutofit/>
          </a:bodyPr>
          <a:lstStyle/>
          <a:p>
            <a:r>
              <a:rPr lang="en-US" sz="2400" b="1" dirty="0">
                <a:latin typeface="Times New Roman" panose="02020603050405020304" pitchFamily="18" charset="0"/>
                <a:cs typeface="Times New Roman" panose="02020603050405020304" pitchFamily="18" charset="0"/>
              </a:rPr>
              <a:t>1. Root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In a tree data structure, the first node is called as Root Node. Every tree must have root node. We can say that root node is the origin of tree data structure. In any tree, there must be only one root node. We never have multiple root nodes in a tree.</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2050" name="Picture 2"/>
          <p:cNvPicPr>
            <a:picLocks noGrp="1" noChangeAspect="1" noChangeArrowheads="1"/>
          </p:cNvPicPr>
          <p:nvPr>
            <p:ph idx="1"/>
          </p:nvPr>
        </p:nvPicPr>
        <p:blipFill rotWithShape="1">
          <a:blip r:embed="rId2"/>
          <a:srcRect l="35656" t="16782" r="21146" b="51175"/>
          <a:stretch/>
        </p:blipFill>
        <p:spPr bwMode="auto">
          <a:xfrm>
            <a:off x="2362200" y="2057400"/>
            <a:ext cx="8875650" cy="4114800"/>
          </a:xfrm>
          <a:prstGeom prst="rect">
            <a:avLst/>
          </a:prstGeom>
          <a:noFill/>
          <a:ln w="9525">
            <a:noFill/>
            <a:miter lim="800000"/>
            <a:headEnd/>
            <a:tailEnd/>
          </a:ln>
          <a:effectLst/>
        </p:spPr>
      </p:pic>
    </p:spTree>
    <p:extLst>
      <p:ext uri="{BB962C8B-B14F-4D97-AF65-F5344CB8AC3E}">
        <p14:creationId xmlns:p14="http://schemas.microsoft.com/office/powerpoint/2010/main" val="2787511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580" y="365125"/>
            <a:ext cx="11107220" cy="1325563"/>
          </a:xfrm>
        </p:spPr>
        <p:txBody>
          <a:bodyPr>
            <a:noAutofit/>
          </a:bodyPr>
          <a:lstStyle/>
          <a:p>
            <a:r>
              <a:rPr lang="en-US" sz="2800" b="1" dirty="0">
                <a:latin typeface="Times New Roman" panose="02020603050405020304" pitchFamily="18" charset="0"/>
                <a:cs typeface="Times New Roman" panose="02020603050405020304" pitchFamily="18" charset="0"/>
              </a:rPr>
              <a:t>2. Edge</a:t>
            </a:r>
            <a:br>
              <a:rPr lang="en-US" sz="2800" b="1"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connecting link between any two nodes is called as </a:t>
            </a:r>
            <a:r>
              <a:rPr lang="en-US" sz="2800" b="1" dirty="0">
                <a:latin typeface="Times New Roman" panose="02020603050405020304" pitchFamily="18" charset="0"/>
                <a:cs typeface="Times New Roman" panose="02020603050405020304" pitchFamily="18" charset="0"/>
              </a:rPr>
              <a:t>EDGE</a:t>
            </a:r>
            <a:r>
              <a:rPr lang="en-US" sz="2800" dirty="0">
                <a:latin typeface="Times New Roman" panose="02020603050405020304" pitchFamily="18" charset="0"/>
                <a:cs typeface="Times New Roman" panose="02020603050405020304" pitchFamily="18" charset="0"/>
              </a:rPr>
              <a:t>. In a tree with '</a:t>
            </a:r>
            <a:r>
              <a:rPr lang="en-US" sz="2800" b="1"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number of nodes there will be a maximum of '</a:t>
            </a:r>
            <a:r>
              <a:rPr lang="en-US" sz="2800" b="1" dirty="0">
                <a:latin typeface="Times New Roman" panose="02020603050405020304" pitchFamily="18" charset="0"/>
                <a:cs typeface="Times New Roman" panose="02020603050405020304" pitchFamily="18" charset="0"/>
              </a:rPr>
              <a:t>N-1</a:t>
            </a:r>
            <a:r>
              <a:rPr lang="en-US" sz="2800" dirty="0">
                <a:latin typeface="Times New Roman" panose="02020603050405020304" pitchFamily="18" charset="0"/>
                <a:cs typeface="Times New Roman" panose="02020603050405020304" pitchFamily="18" charset="0"/>
              </a:rPr>
              <a:t>' number of edges.</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2050" name="Picture 2"/>
          <p:cNvPicPr>
            <a:picLocks noGrp="1" noChangeAspect="1" noChangeArrowheads="1"/>
          </p:cNvPicPr>
          <p:nvPr>
            <p:ph idx="1"/>
          </p:nvPr>
        </p:nvPicPr>
        <p:blipFill>
          <a:blip r:embed="rId2"/>
          <a:srcRect l="34216" t="57243" r="16328" b="12452"/>
          <a:stretch>
            <a:fillRect/>
          </a:stretch>
        </p:blipFill>
        <p:spPr bwMode="auto">
          <a:xfrm>
            <a:off x="1913468" y="2590800"/>
            <a:ext cx="8754533" cy="3352800"/>
          </a:xfrm>
          <a:prstGeom prst="rect">
            <a:avLst/>
          </a:prstGeom>
          <a:noFill/>
          <a:ln w="9525">
            <a:noFill/>
            <a:miter lim="800000"/>
            <a:headEnd/>
            <a:tailEnd/>
          </a:ln>
          <a:effectLst/>
        </p:spPr>
      </p:pic>
    </p:spTree>
    <p:extLst>
      <p:ext uri="{BB962C8B-B14F-4D97-AF65-F5344CB8AC3E}">
        <p14:creationId xmlns:p14="http://schemas.microsoft.com/office/powerpoint/2010/main" val="349991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61" y="990600"/>
            <a:ext cx="12215973" cy="11430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3. Parent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node which is predecessor of any node is called as PARENT NODE. In simple words, the node which has branch from it to any other node is called as parent node. Parent node can also be defined as "The node which has child / children".</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srcRect l="34286" t="20571" r="17619" b="48952"/>
          <a:stretch>
            <a:fillRect/>
          </a:stretch>
        </p:blipFill>
        <p:spPr bwMode="auto">
          <a:xfrm>
            <a:off x="1173823" y="2743199"/>
            <a:ext cx="9161980" cy="3769760"/>
          </a:xfrm>
          <a:prstGeom prst="rect">
            <a:avLst/>
          </a:prstGeom>
          <a:noFill/>
          <a:ln w="9525">
            <a:noFill/>
            <a:miter lim="800000"/>
            <a:headEnd/>
            <a:tailEnd/>
          </a:ln>
          <a:effectLst/>
        </p:spPr>
      </p:pic>
    </p:spTree>
    <p:extLst>
      <p:ext uri="{BB962C8B-B14F-4D97-AF65-F5344CB8AC3E}">
        <p14:creationId xmlns:p14="http://schemas.microsoft.com/office/powerpoint/2010/main" val="1210377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483" y="1066800"/>
            <a:ext cx="11774184" cy="11430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4. Child</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node which is descendant of any node is called as CHILD Node. In simple words, the node which has a link from its parent node is called as child node. In a tree, any parent node can have any number of child nodes. In a tree, all the nodes except root are child nodes.</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4" name="Picture 2"/>
          <p:cNvPicPr>
            <a:picLocks noGrp="1" noChangeAspect="1" noChangeArrowheads="1"/>
          </p:cNvPicPr>
          <p:nvPr>
            <p:ph idx="1"/>
          </p:nvPr>
        </p:nvPicPr>
        <p:blipFill>
          <a:blip r:embed="rId2"/>
          <a:srcRect l="34436" t="59939" r="17619" b="8571"/>
          <a:stretch>
            <a:fillRect/>
          </a:stretch>
        </p:blipFill>
        <p:spPr bwMode="auto">
          <a:xfrm>
            <a:off x="1383586" y="2774024"/>
            <a:ext cx="9722778" cy="3954036"/>
          </a:xfrm>
          <a:prstGeom prst="rect">
            <a:avLst/>
          </a:prstGeom>
          <a:noFill/>
          <a:ln w="9525">
            <a:noFill/>
            <a:miter lim="800000"/>
            <a:headEnd/>
            <a:tailEnd/>
          </a:ln>
          <a:effectLst/>
        </p:spPr>
      </p:pic>
    </p:spTree>
    <p:extLst>
      <p:ext uri="{BB962C8B-B14F-4D97-AF65-F5344CB8AC3E}">
        <p14:creationId xmlns:p14="http://schemas.microsoft.com/office/powerpoint/2010/main" val="3424573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76" y="990600"/>
            <a:ext cx="11609798" cy="11430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5. Siblings</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nodes which belong to same Parent are called as SIBLINGS. In simple words, the nodes with same parent are called as Sibling nodes.</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srcRect l="34762" t="27429" r="17143" b="42095"/>
          <a:stretch>
            <a:fillRect/>
          </a:stretch>
        </p:blipFill>
        <p:spPr bwMode="auto">
          <a:xfrm>
            <a:off x="2057400" y="2905760"/>
            <a:ext cx="7696200" cy="3048000"/>
          </a:xfrm>
          <a:prstGeom prst="rect">
            <a:avLst/>
          </a:prstGeom>
          <a:noFill/>
          <a:ln w="9525">
            <a:noFill/>
            <a:miter lim="800000"/>
            <a:headEnd/>
            <a:tailEnd/>
          </a:ln>
          <a:effectLst/>
        </p:spPr>
      </p:pic>
    </p:spTree>
    <p:extLst>
      <p:ext uri="{BB962C8B-B14F-4D97-AF65-F5344CB8AC3E}">
        <p14:creationId xmlns:p14="http://schemas.microsoft.com/office/powerpoint/2010/main" val="2921361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563" y="1143000"/>
            <a:ext cx="11589249" cy="16764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6. Leaf</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node which does not have a child is called as LEAF Node. In simple words, a leaf is a node with no child. </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leaf nodes are also called as External Nodes. External node is also a node with no child. In a tree, leaf node is also called as 'Terminal' node.</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5122" name="Picture 2"/>
          <p:cNvPicPr>
            <a:picLocks noGrp="1" noChangeAspect="1" noChangeArrowheads="1"/>
          </p:cNvPicPr>
          <p:nvPr>
            <p:ph idx="1"/>
          </p:nvPr>
        </p:nvPicPr>
        <p:blipFill>
          <a:blip r:embed="rId2"/>
          <a:srcRect l="33164" t="43774" r="14223" b="22554"/>
          <a:stretch>
            <a:fillRect/>
          </a:stretch>
        </p:blipFill>
        <p:spPr bwMode="auto">
          <a:xfrm>
            <a:off x="2438400" y="3124200"/>
            <a:ext cx="7810500" cy="3124200"/>
          </a:xfrm>
          <a:prstGeom prst="rect">
            <a:avLst/>
          </a:prstGeom>
          <a:noFill/>
          <a:ln w="9525">
            <a:noFill/>
            <a:miter lim="800000"/>
            <a:headEnd/>
            <a:tailEnd/>
          </a:ln>
          <a:effectLst/>
        </p:spPr>
      </p:pic>
    </p:spTree>
    <p:extLst>
      <p:ext uri="{BB962C8B-B14F-4D97-AF65-F5344CB8AC3E}">
        <p14:creationId xmlns:p14="http://schemas.microsoft.com/office/powerpoint/2010/main" val="817436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908" y="1212350"/>
            <a:ext cx="11774184" cy="11430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7. Internal Nodes</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node which has </a:t>
            </a:r>
            <a:r>
              <a:rPr lang="en-US" sz="2800" dirty="0" err="1">
                <a:latin typeface="Times New Roman" panose="02020603050405020304" pitchFamily="18" charset="0"/>
                <a:cs typeface="Times New Roman" panose="02020603050405020304" pitchFamily="18" charset="0"/>
              </a:rPr>
              <a:t>atleast</a:t>
            </a:r>
            <a:r>
              <a:rPr lang="en-US" sz="2800" dirty="0">
                <a:latin typeface="Times New Roman" panose="02020603050405020304" pitchFamily="18" charset="0"/>
                <a:cs typeface="Times New Roman" panose="02020603050405020304" pitchFamily="18" charset="0"/>
              </a:rPr>
              <a:t> one child is called as INTERNAL Node. In simple words, an internal node is a node with </a:t>
            </a:r>
            <a:r>
              <a:rPr lang="en-US" sz="2800" dirty="0" err="1">
                <a:latin typeface="Times New Roman" panose="02020603050405020304" pitchFamily="18" charset="0"/>
                <a:cs typeface="Times New Roman" panose="02020603050405020304" pitchFamily="18" charset="0"/>
              </a:rPr>
              <a:t>atleast</a:t>
            </a:r>
            <a:r>
              <a:rPr lang="en-US" sz="2800" dirty="0">
                <a:latin typeface="Times New Roman" panose="02020603050405020304" pitchFamily="18" charset="0"/>
                <a:cs typeface="Times New Roman" panose="02020603050405020304" pitchFamily="18" charset="0"/>
              </a:rPr>
              <a:t> one child.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nodes other than leaf nodes are called as Internal Nodes. The root node is also said to be Internal Node if the tree has more than one node. Internal nodes are also called as 'Non-Terminal' nodes.</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srcRect l="35238" t="58667" r="16190" b="12381"/>
          <a:stretch>
            <a:fillRect/>
          </a:stretch>
        </p:blipFill>
        <p:spPr bwMode="auto">
          <a:xfrm>
            <a:off x="2286000" y="3124200"/>
            <a:ext cx="7772400" cy="2895600"/>
          </a:xfrm>
          <a:prstGeom prst="rect">
            <a:avLst/>
          </a:prstGeom>
          <a:noFill/>
          <a:ln w="9525">
            <a:noFill/>
            <a:miter lim="800000"/>
            <a:headEnd/>
            <a:tailEnd/>
          </a:ln>
          <a:effectLst/>
        </p:spPr>
      </p:pic>
    </p:spTree>
    <p:extLst>
      <p:ext uri="{BB962C8B-B14F-4D97-AF65-F5344CB8AC3E}">
        <p14:creationId xmlns:p14="http://schemas.microsoft.com/office/powerpoint/2010/main" val="302382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4266"/>
            <a:ext cx="11989942" cy="11430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8. Degree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total number of children of a node is called as DEGREE of that Node. In simple words, the Degree of a node is total number of children it has. The highest degree of a node among all the nodes in a tree is called as 'Degree of Tree'</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7170" name="Picture 2"/>
          <p:cNvPicPr>
            <a:picLocks noGrp="1" noChangeAspect="1" noChangeArrowheads="1"/>
          </p:cNvPicPr>
          <p:nvPr>
            <p:ph idx="1"/>
          </p:nvPr>
        </p:nvPicPr>
        <p:blipFill>
          <a:blip r:embed="rId2"/>
          <a:srcRect l="35268" t="48825" r="17380" b="17503"/>
          <a:stretch>
            <a:fillRect/>
          </a:stretch>
        </p:blipFill>
        <p:spPr bwMode="auto">
          <a:xfrm>
            <a:off x="2286000" y="2438401"/>
            <a:ext cx="8382000" cy="3725333"/>
          </a:xfrm>
          <a:prstGeom prst="rect">
            <a:avLst/>
          </a:prstGeom>
          <a:noFill/>
          <a:ln w="9525">
            <a:noFill/>
            <a:miter lim="800000"/>
            <a:headEnd/>
            <a:tailEnd/>
          </a:ln>
          <a:effectLst/>
        </p:spPr>
      </p:pic>
    </p:spTree>
    <p:extLst>
      <p:ext uri="{BB962C8B-B14F-4D97-AF65-F5344CB8AC3E}">
        <p14:creationId xmlns:p14="http://schemas.microsoft.com/office/powerpoint/2010/main" val="1549433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42" y="990600"/>
            <a:ext cx="11897474" cy="11430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9. Level</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root node is said to be at Level 0 and the children of root node are at Level 1 and the children of the nodes which are at Level 1 will be at Level 2 and so on... In simple words, in a tree each step from top to bottom is called as a Level and the Level count starts with '0' and incremented by one at each level (Step).</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8194" name="Picture 2"/>
          <p:cNvPicPr>
            <a:picLocks noGrp="1" noChangeAspect="1" noChangeArrowheads="1"/>
          </p:cNvPicPr>
          <p:nvPr>
            <p:ph idx="1"/>
          </p:nvPr>
        </p:nvPicPr>
        <p:blipFill>
          <a:blip r:embed="rId2"/>
          <a:srcRect l="34216" t="47141" r="16328" b="19186"/>
          <a:stretch>
            <a:fillRect/>
          </a:stretch>
        </p:blipFill>
        <p:spPr bwMode="auto">
          <a:xfrm>
            <a:off x="2209800" y="2590800"/>
            <a:ext cx="7700010" cy="3276600"/>
          </a:xfrm>
          <a:prstGeom prst="rect">
            <a:avLst/>
          </a:prstGeom>
          <a:noFill/>
          <a:ln w="9525">
            <a:noFill/>
            <a:miter lim="800000"/>
            <a:headEnd/>
            <a:tailEnd/>
          </a:ln>
          <a:effectLst/>
        </p:spPr>
      </p:pic>
    </p:spTree>
    <p:extLst>
      <p:ext uri="{BB962C8B-B14F-4D97-AF65-F5344CB8AC3E}">
        <p14:creationId xmlns:p14="http://schemas.microsoft.com/office/powerpoint/2010/main" val="2630467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402" y="685800"/>
            <a:ext cx="11763910" cy="11430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10. Height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total number of edges from leaf node to a particular node in the longest path is called as HEIGHT of that Node. In a tree, height of the root node is said to be height of the tree. In a tree, height of all leaf nodes is '0'.</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9218" name="Picture 2"/>
          <p:cNvPicPr>
            <a:picLocks noGrp="1" noChangeAspect="1" noChangeArrowheads="1"/>
          </p:cNvPicPr>
          <p:nvPr>
            <p:ph idx="1"/>
          </p:nvPr>
        </p:nvPicPr>
        <p:blipFill>
          <a:blip r:embed="rId2"/>
          <a:srcRect l="34216" t="47141" r="15275" b="17503"/>
          <a:stretch>
            <a:fillRect/>
          </a:stretch>
        </p:blipFill>
        <p:spPr bwMode="auto">
          <a:xfrm>
            <a:off x="1302984" y="2085655"/>
            <a:ext cx="10395856" cy="4623370"/>
          </a:xfrm>
          <a:prstGeom prst="rect">
            <a:avLst/>
          </a:prstGeom>
          <a:noFill/>
          <a:ln w="9525">
            <a:noFill/>
            <a:miter lim="800000"/>
            <a:headEnd/>
            <a:tailEnd/>
          </a:ln>
          <a:effectLst/>
        </p:spPr>
      </p:pic>
    </p:spTree>
    <p:extLst>
      <p:ext uri="{BB962C8B-B14F-4D97-AF65-F5344CB8AC3E}">
        <p14:creationId xmlns:p14="http://schemas.microsoft.com/office/powerpoint/2010/main" val="3958734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Computer Scientist’s View</a:t>
            </a:r>
          </a:p>
        </p:txBody>
      </p:sp>
      <p:pic>
        <p:nvPicPr>
          <p:cNvPr id="6147" name="Picture 3" descr="up"/>
          <p:cNvPicPr>
            <a:picLocks noChangeAspect="1" noChangeArrowheads="1"/>
          </p:cNvPicPr>
          <p:nvPr/>
        </p:nvPicPr>
        <p:blipFill>
          <a:blip r:embed="rId3"/>
          <a:srcRect/>
          <a:stretch>
            <a:fillRect/>
          </a:stretch>
        </p:blipFill>
        <p:spPr bwMode="auto">
          <a:xfrm>
            <a:off x="4267200" y="2133600"/>
            <a:ext cx="3048000" cy="3048000"/>
          </a:xfrm>
          <a:prstGeom prst="rect">
            <a:avLst/>
          </a:prstGeom>
          <a:noFill/>
          <a:ln w="9525">
            <a:noFill/>
            <a:miter lim="800000"/>
            <a:headEnd/>
            <a:tailEnd/>
          </a:ln>
        </p:spPr>
      </p:pic>
      <p:sp>
        <p:nvSpPr>
          <p:cNvPr id="6148" name="Text Box 4"/>
          <p:cNvSpPr txBox="1">
            <a:spLocks noChangeArrowheads="1"/>
          </p:cNvSpPr>
          <p:nvPr/>
        </p:nvSpPr>
        <p:spPr bwMode="auto">
          <a:xfrm>
            <a:off x="2057400" y="4495800"/>
            <a:ext cx="1905000" cy="592138"/>
          </a:xfrm>
          <a:prstGeom prst="rect">
            <a:avLst/>
          </a:prstGeom>
          <a:noFill/>
          <a:ln w="12700">
            <a:solidFill>
              <a:srgbClr val="FFFFFF"/>
            </a:solidFill>
            <a:miter lim="800000"/>
            <a:headEnd type="none" w="sm" len="sm"/>
            <a:tailEnd type="none" w="sm" len="sm"/>
          </a:ln>
        </p:spPr>
        <p:txBody>
          <a:bodyPr>
            <a:spAutoFit/>
          </a:bodyPr>
          <a:lstStyle/>
          <a:p>
            <a:pPr eaLnBrk="0" hangingPunct="0">
              <a:spcBef>
                <a:spcPct val="50000"/>
              </a:spcBef>
            </a:pPr>
            <a:r>
              <a:rPr lang="en-US" sz="3200"/>
              <a:t>branches</a:t>
            </a:r>
          </a:p>
        </p:txBody>
      </p:sp>
      <p:sp>
        <p:nvSpPr>
          <p:cNvPr id="6149" name="Line 5"/>
          <p:cNvSpPr>
            <a:spLocks noChangeShapeType="1"/>
          </p:cNvSpPr>
          <p:nvPr/>
        </p:nvSpPr>
        <p:spPr bwMode="auto">
          <a:xfrm flipV="1">
            <a:off x="3657600" y="3657600"/>
            <a:ext cx="1752600" cy="990600"/>
          </a:xfrm>
          <a:prstGeom prst="line">
            <a:avLst/>
          </a:prstGeom>
          <a:noFill/>
          <a:ln w="38100">
            <a:solidFill>
              <a:schemeClr val="accent1"/>
            </a:solidFill>
            <a:round/>
            <a:headEnd type="none" w="sm" len="sm"/>
            <a:tailEnd type="triangle" w="med" len="med"/>
          </a:ln>
        </p:spPr>
        <p:txBody>
          <a:bodyPr/>
          <a:lstStyle/>
          <a:p>
            <a:endParaRPr lang="en-US"/>
          </a:p>
        </p:txBody>
      </p:sp>
      <p:sp>
        <p:nvSpPr>
          <p:cNvPr id="6150" name="Line 6"/>
          <p:cNvSpPr>
            <a:spLocks noChangeShapeType="1"/>
          </p:cNvSpPr>
          <p:nvPr/>
        </p:nvSpPr>
        <p:spPr bwMode="auto">
          <a:xfrm flipV="1">
            <a:off x="3733800" y="4038600"/>
            <a:ext cx="1447800" cy="838200"/>
          </a:xfrm>
          <a:prstGeom prst="line">
            <a:avLst/>
          </a:prstGeom>
          <a:noFill/>
          <a:ln w="38100">
            <a:solidFill>
              <a:schemeClr val="accent1"/>
            </a:solidFill>
            <a:round/>
            <a:headEnd type="none" w="sm" len="sm"/>
            <a:tailEnd type="triangle" w="med" len="med"/>
          </a:ln>
        </p:spPr>
        <p:txBody>
          <a:bodyPr/>
          <a:lstStyle/>
          <a:p>
            <a:endParaRPr lang="en-US"/>
          </a:p>
        </p:txBody>
      </p:sp>
      <p:sp>
        <p:nvSpPr>
          <p:cNvPr id="6151" name="Line 7"/>
          <p:cNvSpPr>
            <a:spLocks noChangeShapeType="1"/>
          </p:cNvSpPr>
          <p:nvPr/>
        </p:nvSpPr>
        <p:spPr bwMode="auto">
          <a:xfrm flipH="1">
            <a:off x="6248400" y="3200400"/>
            <a:ext cx="1981200" cy="914400"/>
          </a:xfrm>
          <a:prstGeom prst="line">
            <a:avLst/>
          </a:prstGeom>
          <a:noFill/>
          <a:ln w="38100">
            <a:solidFill>
              <a:schemeClr val="accent1"/>
            </a:solidFill>
            <a:round/>
            <a:headEnd type="none" w="sm" len="sm"/>
            <a:tailEnd type="triangle" w="med" len="med"/>
          </a:ln>
        </p:spPr>
        <p:txBody>
          <a:bodyPr/>
          <a:lstStyle/>
          <a:p>
            <a:endParaRPr lang="en-US"/>
          </a:p>
        </p:txBody>
      </p:sp>
      <p:sp>
        <p:nvSpPr>
          <p:cNvPr id="6152" name="Line 8"/>
          <p:cNvSpPr>
            <a:spLocks noChangeShapeType="1"/>
          </p:cNvSpPr>
          <p:nvPr/>
        </p:nvSpPr>
        <p:spPr bwMode="auto">
          <a:xfrm flipH="1">
            <a:off x="6324600" y="3352800"/>
            <a:ext cx="1981200" cy="914400"/>
          </a:xfrm>
          <a:prstGeom prst="line">
            <a:avLst/>
          </a:prstGeom>
          <a:noFill/>
          <a:ln w="38100">
            <a:solidFill>
              <a:schemeClr val="accent1"/>
            </a:solidFill>
            <a:round/>
            <a:headEnd type="none" w="sm" len="sm"/>
            <a:tailEnd type="triangle" w="med" len="med"/>
          </a:ln>
        </p:spPr>
        <p:txBody>
          <a:bodyPr/>
          <a:lstStyle/>
          <a:p>
            <a:endParaRPr lang="en-US"/>
          </a:p>
        </p:txBody>
      </p:sp>
      <p:sp>
        <p:nvSpPr>
          <p:cNvPr id="6153" name="Text Box 9"/>
          <p:cNvSpPr txBox="1">
            <a:spLocks noChangeArrowheads="1"/>
          </p:cNvSpPr>
          <p:nvPr/>
        </p:nvSpPr>
        <p:spPr bwMode="auto">
          <a:xfrm>
            <a:off x="8229600" y="2667000"/>
            <a:ext cx="1371600" cy="579438"/>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3200"/>
              <a:t>leaves</a:t>
            </a:r>
          </a:p>
        </p:txBody>
      </p:sp>
      <p:sp>
        <p:nvSpPr>
          <p:cNvPr id="6154" name="Line 10"/>
          <p:cNvSpPr>
            <a:spLocks noChangeShapeType="1"/>
          </p:cNvSpPr>
          <p:nvPr/>
        </p:nvSpPr>
        <p:spPr bwMode="auto">
          <a:xfrm flipH="1">
            <a:off x="6096000" y="3048000"/>
            <a:ext cx="1981200" cy="914400"/>
          </a:xfrm>
          <a:prstGeom prst="line">
            <a:avLst/>
          </a:prstGeom>
          <a:noFill/>
          <a:ln w="38100">
            <a:solidFill>
              <a:schemeClr val="accent1"/>
            </a:solidFill>
            <a:round/>
            <a:headEnd type="none" w="sm" len="sm"/>
            <a:tailEnd type="triangle" w="med" len="med"/>
          </a:ln>
        </p:spPr>
        <p:txBody>
          <a:bodyPr/>
          <a:lstStyle/>
          <a:p>
            <a:endParaRPr lang="en-US"/>
          </a:p>
        </p:txBody>
      </p:sp>
      <p:grpSp>
        <p:nvGrpSpPr>
          <p:cNvPr id="2" name="Group 11"/>
          <p:cNvGrpSpPr>
            <a:grpSpLocks/>
          </p:cNvGrpSpPr>
          <p:nvPr/>
        </p:nvGrpSpPr>
        <p:grpSpPr bwMode="auto">
          <a:xfrm>
            <a:off x="2667000" y="1752600"/>
            <a:ext cx="2971800" cy="1143000"/>
            <a:chOff x="720" y="1104"/>
            <a:chExt cx="1872" cy="720"/>
          </a:xfrm>
        </p:grpSpPr>
        <p:sp>
          <p:nvSpPr>
            <p:cNvPr id="6160" name="Text Box 12"/>
            <p:cNvSpPr txBox="1">
              <a:spLocks noChangeArrowheads="1"/>
            </p:cNvSpPr>
            <p:nvPr/>
          </p:nvSpPr>
          <p:spPr bwMode="auto">
            <a:xfrm>
              <a:off x="720" y="1104"/>
              <a:ext cx="624" cy="368"/>
            </a:xfrm>
            <a:prstGeom prst="rect">
              <a:avLst/>
            </a:prstGeom>
            <a:noFill/>
            <a:ln w="38100">
              <a:solidFill>
                <a:srgbClr val="FFFFFF"/>
              </a:solidFill>
              <a:miter lim="800000"/>
              <a:headEnd type="none" w="sm" len="sm"/>
              <a:tailEnd type="none" w="sm" len="sm"/>
            </a:ln>
          </p:spPr>
          <p:txBody>
            <a:bodyPr>
              <a:spAutoFit/>
            </a:bodyPr>
            <a:lstStyle/>
            <a:p>
              <a:pPr eaLnBrk="0" hangingPunct="0">
                <a:spcBef>
                  <a:spcPct val="50000"/>
                </a:spcBef>
              </a:pPr>
              <a:r>
                <a:rPr lang="en-US" sz="3200"/>
                <a:t>root</a:t>
              </a:r>
            </a:p>
          </p:txBody>
        </p:sp>
        <p:sp>
          <p:nvSpPr>
            <p:cNvPr id="6161" name="Line 13"/>
            <p:cNvSpPr>
              <a:spLocks noChangeShapeType="1"/>
            </p:cNvSpPr>
            <p:nvPr/>
          </p:nvSpPr>
          <p:spPr bwMode="auto">
            <a:xfrm>
              <a:off x="1200" y="1344"/>
              <a:ext cx="1392" cy="480"/>
            </a:xfrm>
            <a:prstGeom prst="line">
              <a:avLst/>
            </a:prstGeom>
            <a:noFill/>
            <a:ln w="38100">
              <a:solidFill>
                <a:schemeClr val="hlink"/>
              </a:solidFill>
              <a:round/>
              <a:headEnd type="none" w="sm" len="sm"/>
              <a:tailEnd type="triangle" w="med" len="med"/>
            </a:ln>
          </p:spPr>
          <p:txBody>
            <a:bodyPr/>
            <a:lstStyle/>
            <a:p>
              <a:endParaRPr lang="en-US"/>
            </a:p>
          </p:txBody>
        </p:sp>
      </p:grpSp>
      <p:grpSp>
        <p:nvGrpSpPr>
          <p:cNvPr id="3" name="Group 14"/>
          <p:cNvGrpSpPr>
            <a:grpSpLocks/>
          </p:cNvGrpSpPr>
          <p:nvPr/>
        </p:nvGrpSpPr>
        <p:grpSpPr bwMode="auto">
          <a:xfrm>
            <a:off x="5105400" y="3276600"/>
            <a:ext cx="1676400" cy="2484438"/>
            <a:chOff x="2256" y="2064"/>
            <a:chExt cx="1056" cy="1565"/>
          </a:xfrm>
        </p:grpSpPr>
        <p:sp>
          <p:nvSpPr>
            <p:cNvPr id="6157" name="Line 15"/>
            <p:cNvSpPr>
              <a:spLocks noChangeShapeType="1"/>
            </p:cNvSpPr>
            <p:nvPr/>
          </p:nvSpPr>
          <p:spPr bwMode="auto">
            <a:xfrm>
              <a:off x="2688" y="2064"/>
              <a:ext cx="0" cy="1248"/>
            </a:xfrm>
            <a:prstGeom prst="line">
              <a:avLst/>
            </a:prstGeom>
            <a:noFill/>
            <a:ln w="38100">
              <a:solidFill>
                <a:schemeClr val="folHlink"/>
              </a:solidFill>
              <a:round/>
              <a:headEnd type="triangle" w="med" len="med"/>
              <a:tailEnd/>
            </a:ln>
          </p:spPr>
          <p:txBody>
            <a:bodyPr/>
            <a:lstStyle/>
            <a:p>
              <a:endParaRPr lang="en-US"/>
            </a:p>
          </p:txBody>
        </p:sp>
        <p:sp>
          <p:nvSpPr>
            <p:cNvPr id="6158" name="Line 16"/>
            <p:cNvSpPr>
              <a:spLocks noChangeShapeType="1"/>
            </p:cNvSpPr>
            <p:nvPr/>
          </p:nvSpPr>
          <p:spPr bwMode="auto">
            <a:xfrm>
              <a:off x="2544" y="2256"/>
              <a:ext cx="0" cy="1056"/>
            </a:xfrm>
            <a:prstGeom prst="line">
              <a:avLst/>
            </a:prstGeom>
            <a:noFill/>
            <a:ln w="38100">
              <a:solidFill>
                <a:schemeClr val="folHlink"/>
              </a:solidFill>
              <a:round/>
              <a:headEnd type="triangle" w="med" len="med"/>
              <a:tailEnd/>
            </a:ln>
          </p:spPr>
          <p:txBody>
            <a:bodyPr/>
            <a:lstStyle/>
            <a:p>
              <a:endParaRPr lang="en-US"/>
            </a:p>
          </p:txBody>
        </p:sp>
        <p:sp>
          <p:nvSpPr>
            <p:cNvPr id="6159" name="Text Box 17"/>
            <p:cNvSpPr txBox="1">
              <a:spLocks noChangeArrowheads="1"/>
            </p:cNvSpPr>
            <p:nvPr/>
          </p:nvSpPr>
          <p:spPr bwMode="auto">
            <a:xfrm>
              <a:off x="2256" y="3264"/>
              <a:ext cx="1056" cy="365"/>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sz="3200"/>
                <a:t>nodes</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674" y="952928"/>
            <a:ext cx="11866652" cy="11430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11. Depth</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total number of </a:t>
            </a:r>
            <a:r>
              <a:rPr lang="en-US" sz="2800" dirty="0" err="1">
                <a:latin typeface="Times New Roman" panose="02020603050405020304" pitchFamily="18" charset="0"/>
                <a:cs typeface="Times New Roman" panose="02020603050405020304" pitchFamily="18" charset="0"/>
              </a:rPr>
              <a:t>egdes</a:t>
            </a:r>
            <a:r>
              <a:rPr lang="en-US" sz="2800" dirty="0">
                <a:latin typeface="Times New Roman" panose="02020603050405020304" pitchFamily="18" charset="0"/>
                <a:cs typeface="Times New Roman" panose="02020603050405020304" pitchFamily="18" charset="0"/>
              </a:rPr>
              <a:t> from root node to a particular node is called as DEPTH of that Node. In a tree, the total number of edges from root node to a leaf node in the longest path is said to be Depth of the tree. In simple words, the highest depth of any leaf node in a tree is said to be depth of that tree. In a tree, depth of the root node is '0'.</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10242" name="Picture 2"/>
          <p:cNvPicPr>
            <a:picLocks noGrp="1" noChangeAspect="1" noChangeArrowheads="1"/>
          </p:cNvPicPr>
          <p:nvPr>
            <p:ph idx="1"/>
          </p:nvPr>
        </p:nvPicPr>
        <p:blipFill>
          <a:blip r:embed="rId2"/>
          <a:srcRect l="33164" t="55559" r="16328" b="10768"/>
          <a:stretch>
            <a:fillRect/>
          </a:stretch>
        </p:blipFill>
        <p:spPr bwMode="auto">
          <a:xfrm>
            <a:off x="1524000" y="2590800"/>
            <a:ext cx="8961120" cy="3733800"/>
          </a:xfrm>
          <a:prstGeom prst="rect">
            <a:avLst/>
          </a:prstGeom>
          <a:noFill/>
          <a:ln w="9525">
            <a:noFill/>
            <a:miter lim="800000"/>
            <a:headEnd/>
            <a:tailEnd/>
          </a:ln>
          <a:effectLst/>
        </p:spPr>
      </p:pic>
    </p:spTree>
    <p:extLst>
      <p:ext uri="{BB962C8B-B14F-4D97-AF65-F5344CB8AC3E}">
        <p14:creationId xmlns:p14="http://schemas.microsoft.com/office/powerpoint/2010/main" val="156701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42" y="609600"/>
            <a:ext cx="11907748" cy="1143000"/>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12. Path</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the sequence of Nodes and Edges from one node to another node is called as PATH between that two Nodes. Length of a Path is total number of nodes in that path. In below example the path A - B - E - J has length 4.</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11266" name="Picture 2"/>
          <p:cNvPicPr>
            <a:picLocks noGrp="1" noChangeAspect="1" noChangeArrowheads="1"/>
          </p:cNvPicPr>
          <p:nvPr>
            <p:ph idx="1"/>
          </p:nvPr>
        </p:nvPicPr>
        <p:blipFill>
          <a:blip r:embed="rId2"/>
          <a:srcRect l="35268" t="48825" r="15275" b="20870"/>
          <a:stretch>
            <a:fillRect/>
          </a:stretch>
        </p:blipFill>
        <p:spPr bwMode="auto">
          <a:xfrm>
            <a:off x="1913468" y="2743200"/>
            <a:ext cx="8754533" cy="3352800"/>
          </a:xfrm>
          <a:prstGeom prst="rect">
            <a:avLst/>
          </a:prstGeom>
          <a:noFill/>
          <a:ln w="9525">
            <a:noFill/>
            <a:miter lim="800000"/>
            <a:headEnd/>
            <a:tailEnd/>
          </a:ln>
          <a:effectLst/>
        </p:spPr>
      </p:pic>
    </p:spTree>
    <p:extLst>
      <p:ext uri="{BB962C8B-B14F-4D97-AF65-F5344CB8AC3E}">
        <p14:creationId xmlns:p14="http://schemas.microsoft.com/office/powerpoint/2010/main" val="508583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03" y="365125"/>
            <a:ext cx="11969393" cy="1325563"/>
          </a:xfrm>
        </p:spPr>
        <p:txBody>
          <a:bodyPr vert="horz" lIns="91440" tIns="45720" rIns="91440" bIns="45720" rtlCol="0" anchor="ctr">
            <a:noAutofit/>
          </a:bodyPr>
          <a:lstStyle/>
          <a:p>
            <a:r>
              <a:rPr lang="en-US" sz="2800" b="1" dirty="0">
                <a:latin typeface="Times New Roman" panose="02020603050405020304" pitchFamily="18" charset="0"/>
                <a:cs typeface="Times New Roman" panose="02020603050405020304" pitchFamily="18" charset="0"/>
              </a:rPr>
              <a:t>13. Sub Tree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In a tree data structure, each child from a node forms a subtree recursively. Every child node will form a subtree on its parent node.</a:t>
            </a:r>
          </a:p>
        </p:txBody>
      </p:sp>
      <p:pic>
        <p:nvPicPr>
          <p:cNvPr id="12290" name="Picture 2"/>
          <p:cNvPicPr>
            <a:picLocks noGrp="1" noChangeAspect="1" noChangeArrowheads="1"/>
          </p:cNvPicPr>
          <p:nvPr>
            <p:ph idx="1"/>
          </p:nvPr>
        </p:nvPicPr>
        <p:blipFill>
          <a:blip r:embed="rId2"/>
          <a:srcRect l="38425" t="50509" r="20537" b="15819"/>
          <a:stretch>
            <a:fillRect/>
          </a:stretch>
        </p:blipFill>
        <p:spPr bwMode="auto">
          <a:xfrm>
            <a:off x="1916430" y="1905000"/>
            <a:ext cx="8321040" cy="4267200"/>
          </a:xfrm>
          <a:prstGeom prst="rect">
            <a:avLst/>
          </a:prstGeom>
          <a:noFill/>
          <a:ln w="9525">
            <a:noFill/>
            <a:miter lim="800000"/>
            <a:headEnd/>
            <a:tailEnd/>
          </a:ln>
          <a:effectLst/>
        </p:spPr>
      </p:pic>
    </p:spTree>
    <p:extLst>
      <p:ext uri="{BB962C8B-B14F-4D97-AF65-F5344CB8AC3E}">
        <p14:creationId xmlns:p14="http://schemas.microsoft.com/office/powerpoint/2010/main" val="148423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AutoShape 2"/>
          <p:cNvSpPr>
            <a:spLocks noChangeArrowheads="1"/>
          </p:cNvSpPr>
          <p:nvPr/>
        </p:nvSpPr>
        <p:spPr bwMode="auto">
          <a:xfrm>
            <a:off x="8296275" y="3270250"/>
            <a:ext cx="1981200" cy="1828800"/>
          </a:xfrm>
          <a:prstGeom prst="triangle">
            <a:avLst>
              <a:gd name="adj" fmla="val 50000"/>
            </a:avLst>
          </a:prstGeom>
          <a:solidFill>
            <a:schemeClr val="folHlink"/>
          </a:solidFill>
          <a:ln w="9525">
            <a:solidFill>
              <a:schemeClr val="tx1"/>
            </a:solidFill>
            <a:miter lim="800000"/>
            <a:headEnd/>
            <a:tailEnd/>
          </a:ln>
        </p:spPr>
        <p:txBody>
          <a:bodyPr wrap="none" tIns="2651760" bIns="0" anchor="b" anchorCtr="1"/>
          <a:lstStyle/>
          <a:p>
            <a:pPr algn="ctr"/>
            <a:r>
              <a:rPr lang="en-US">
                <a:latin typeface="Tahoma" pitchFamily="34" charset="0"/>
              </a:rPr>
              <a:t>subtree</a:t>
            </a:r>
          </a:p>
        </p:txBody>
      </p:sp>
      <p:sp>
        <p:nvSpPr>
          <p:cNvPr id="8196" name="Rectangle 4"/>
          <p:cNvSpPr>
            <a:spLocks noGrp="1" noChangeArrowheads="1"/>
          </p:cNvSpPr>
          <p:nvPr>
            <p:ph type="body" idx="1"/>
          </p:nvPr>
        </p:nvSpPr>
        <p:spPr>
          <a:xfrm>
            <a:off x="143837" y="655678"/>
            <a:ext cx="11138043" cy="1320719"/>
          </a:xfrm>
        </p:spPr>
        <p:txBody>
          <a:bodyPr vert="horz" lIns="91440" tIns="45720" rIns="91440" bIns="45720" rtlCol="0" anchor="ctr">
            <a:noAutofit/>
          </a:bodyPr>
          <a:lstStyle/>
          <a:p>
            <a:pPr>
              <a:spcBef>
                <a:spcPct val="0"/>
              </a:spcBef>
              <a:buNone/>
            </a:pPr>
            <a:r>
              <a:rPr lang="en-US" dirty="0">
                <a:latin typeface="Times New Roman" panose="02020603050405020304" pitchFamily="18" charset="0"/>
                <a:ea typeface="+mj-ea"/>
                <a:cs typeface="Times New Roman" panose="02020603050405020304" pitchFamily="18" charset="0"/>
              </a:rPr>
              <a:t>Ancestors of a node: parent, grandparent, grand-grandparent, etc.</a:t>
            </a:r>
          </a:p>
          <a:p>
            <a:pPr>
              <a:spcBef>
                <a:spcPct val="0"/>
              </a:spcBef>
              <a:buNone/>
            </a:pPr>
            <a:r>
              <a:rPr lang="en-US" dirty="0">
                <a:latin typeface="Times New Roman" panose="02020603050405020304" pitchFamily="18" charset="0"/>
                <a:ea typeface="+mj-ea"/>
                <a:cs typeface="Times New Roman" panose="02020603050405020304" pitchFamily="18" charset="0"/>
              </a:rPr>
              <a:t>Descendant of a node: child, grandchild, grand-grandchild, etc.</a:t>
            </a:r>
          </a:p>
          <a:p>
            <a:pPr>
              <a:spcBef>
                <a:spcPct val="0"/>
              </a:spcBef>
              <a:buNone/>
            </a:pPr>
            <a:endParaRPr lang="en-US" dirty="0">
              <a:latin typeface="Times New Roman" panose="02020603050405020304" pitchFamily="18" charset="0"/>
              <a:ea typeface="+mj-ea"/>
              <a:cs typeface="Times New Roman" panose="02020603050405020304" pitchFamily="18" charset="0"/>
            </a:endParaRPr>
          </a:p>
        </p:txBody>
      </p:sp>
      <p:grpSp>
        <p:nvGrpSpPr>
          <p:cNvPr id="2" name="Group 5"/>
          <p:cNvGrpSpPr>
            <a:grpSpLocks/>
          </p:cNvGrpSpPr>
          <p:nvPr/>
        </p:nvGrpSpPr>
        <p:grpSpPr bwMode="auto">
          <a:xfrm>
            <a:off x="6553201" y="2751138"/>
            <a:ext cx="3709988" cy="3116262"/>
            <a:chOff x="3135" y="1253"/>
            <a:chExt cx="2337" cy="1963"/>
          </a:xfrm>
        </p:grpSpPr>
        <p:sp>
          <p:nvSpPr>
            <p:cNvPr id="8199" name="AutoShape 6"/>
            <p:cNvSpPr>
              <a:spLocks noChangeAspect="1" noChangeArrowheads="1"/>
            </p:cNvSpPr>
            <p:nvPr/>
          </p:nvSpPr>
          <p:spPr bwMode="auto">
            <a:xfrm>
              <a:off x="4217" y="1253"/>
              <a:ext cx="213" cy="23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A</a:t>
              </a:r>
            </a:p>
          </p:txBody>
        </p:sp>
        <p:sp>
          <p:nvSpPr>
            <p:cNvPr id="8200" name="AutoShape 7"/>
            <p:cNvSpPr>
              <a:spLocks noChangeAspect="1" noChangeArrowheads="1"/>
            </p:cNvSpPr>
            <p:nvPr/>
          </p:nvSpPr>
          <p:spPr bwMode="auto">
            <a:xfrm>
              <a:off x="3385" y="1829"/>
              <a:ext cx="211" cy="23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B</a:t>
              </a:r>
            </a:p>
          </p:txBody>
        </p:sp>
        <p:sp>
          <p:nvSpPr>
            <p:cNvPr id="8201" name="AutoShape 8"/>
            <p:cNvSpPr>
              <a:spLocks noChangeAspect="1" noChangeArrowheads="1"/>
            </p:cNvSpPr>
            <p:nvPr/>
          </p:nvSpPr>
          <p:spPr bwMode="auto">
            <a:xfrm>
              <a:off x="5246" y="1828"/>
              <a:ext cx="226" cy="234"/>
            </a:xfrm>
            <a:prstGeom prst="roundRect">
              <a:avLst>
                <a:gd name="adj" fmla="val 16667"/>
              </a:avLst>
            </a:prstGeom>
            <a:solidFill>
              <a:srgbClr val="99CC00"/>
            </a:solidFill>
            <a:ln w="19050">
              <a:solidFill>
                <a:schemeClr val="tx1"/>
              </a:solidFill>
              <a:round/>
              <a:headEnd/>
              <a:tailEnd/>
            </a:ln>
          </p:spPr>
          <p:txBody>
            <a:bodyPr wrap="none" anchor="ctr">
              <a:spAutoFit/>
            </a:bodyPr>
            <a:lstStyle/>
            <a:p>
              <a:pPr algn="ctr"/>
              <a:r>
                <a:rPr lang="en-US" sz="1600">
                  <a:latin typeface="Tahoma" pitchFamily="34" charset="0"/>
                </a:rPr>
                <a:t>D</a:t>
              </a:r>
            </a:p>
          </p:txBody>
        </p:sp>
        <p:sp>
          <p:nvSpPr>
            <p:cNvPr id="8202" name="AutoShape 9"/>
            <p:cNvSpPr>
              <a:spLocks noChangeAspect="1" noChangeArrowheads="1"/>
            </p:cNvSpPr>
            <p:nvPr/>
          </p:nvSpPr>
          <p:spPr bwMode="auto">
            <a:xfrm>
              <a:off x="4755" y="1829"/>
              <a:ext cx="213" cy="23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C</a:t>
              </a:r>
            </a:p>
          </p:txBody>
        </p:sp>
        <p:sp>
          <p:nvSpPr>
            <p:cNvPr id="8203" name="AutoShape 10"/>
            <p:cNvSpPr>
              <a:spLocks noChangeAspect="1" noChangeArrowheads="1"/>
            </p:cNvSpPr>
            <p:nvPr/>
          </p:nvSpPr>
          <p:spPr bwMode="auto">
            <a:xfrm>
              <a:off x="4494" y="2404"/>
              <a:ext cx="222" cy="233"/>
            </a:xfrm>
            <a:prstGeom prst="roundRect">
              <a:avLst>
                <a:gd name="adj" fmla="val 16667"/>
              </a:avLst>
            </a:prstGeom>
            <a:solidFill>
              <a:srgbClr val="99CC00"/>
            </a:solidFill>
            <a:ln w="19050">
              <a:solidFill>
                <a:schemeClr val="tx1"/>
              </a:solidFill>
              <a:round/>
              <a:headEnd/>
              <a:tailEnd/>
            </a:ln>
          </p:spPr>
          <p:txBody>
            <a:bodyPr wrap="none" anchor="ctr">
              <a:spAutoFit/>
            </a:bodyPr>
            <a:lstStyle/>
            <a:p>
              <a:pPr algn="ctr"/>
              <a:r>
                <a:rPr lang="en-US" sz="1600">
                  <a:latin typeface="Tahoma" pitchFamily="34" charset="0"/>
                </a:rPr>
                <a:t>G</a:t>
              </a:r>
            </a:p>
          </p:txBody>
        </p:sp>
        <p:sp>
          <p:nvSpPr>
            <p:cNvPr id="8204" name="AutoShape 11"/>
            <p:cNvSpPr>
              <a:spLocks noChangeAspect="1" noChangeArrowheads="1"/>
            </p:cNvSpPr>
            <p:nvPr/>
          </p:nvSpPr>
          <p:spPr bwMode="auto">
            <a:xfrm>
              <a:off x="5007" y="2404"/>
              <a:ext cx="223" cy="233"/>
            </a:xfrm>
            <a:prstGeom prst="roundRect">
              <a:avLst>
                <a:gd name="adj" fmla="val 16667"/>
              </a:avLst>
            </a:prstGeom>
            <a:solidFill>
              <a:srgbClr val="99CC00"/>
            </a:solidFill>
            <a:ln w="19050">
              <a:solidFill>
                <a:schemeClr val="tx1"/>
              </a:solidFill>
              <a:round/>
              <a:headEnd/>
              <a:tailEnd/>
            </a:ln>
          </p:spPr>
          <p:txBody>
            <a:bodyPr wrap="none" anchor="ctr">
              <a:spAutoFit/>
            </a:bodyPr>
            <a:lstStyle/>
            <a:p>
              <a:pPr algn="ctr"/>
              <a:r>
                <a:rPr lang="en-US" sz="1600">
                  <a:latin typeface="Tahoma" pitchFamily="34" charset="0"/>
                </a:rPr>
                <a:t>H</a:t>
              </a:r>
            </a:p>
          </p:txBody>
        </p:sp>
        <p:sp>
          <p:nvSpPr>
            <p:cNvPr id="8205" name="AutoShape 12"/>
            <p:cNvSpPr>
              <a:spLocks noChangeAspect="1" noChangeArrowheads="1"/>
            </p:cNvSpPr>
            <p:nvPr/>
          </p:nvSpPr>
          <p:spPr bwMode="auto">
            <a:xfrm>
              <a:off x="3135" y="2404"/>
              <a:ext cx="208" cy="232"/>
            </a:xfrm>
            <a:prstGeom prst="roundRect">
              <a:avLst>
                <a:gd name="adj" fmla="val 16667"/>
              </a:avLst>
            </a:prstGeom>
            <a:solidFill>
              <a:srgbClr val="99CC00"/>
            </a:solidFill>
            <a:ln w="19050">
              <a:solidFill>
                <a:schemeClr val="tx1"/>
              </a:solidFill>
              <a:round/>
              <a:headEnd/>
              <a:tailEnd/>
            </a:ln>
          </p:spPr>
          <p:txBody>
            <a:bodyPr wrap="none" anchor="ctr">
              <a:spAutoFit/>
            </a:bodyPr>
            <a:lstStyle/>
            <a:p>
              <a:pPr algn="ctr"/>
              <a:r>
                <a:rPr lang="en-US" sz="1600">
                  <a:latin typeface="Tahoma" pitchFamily="34" charset="0"/>
                </a:rPr>
                <a:t>E</a:t>
              </a:r>
            </a:p>
          </p:txBody>
        </p:sp>
        <p:sp>
          <p:nvSpPr>
            <p:cNvPr id="8206" name="AutoShape 13"/>
            <p:cNvSpPr>
              <a:spLocks noChangeAspect="1" noChangeArrowheads="1"/>
            </p:cNvSpPr>
            <p:nvPr/>
          </p:nvSpPr>
          <p:spPr bwMode="auto">
            <a:xfrm>
              <a:off x="3639" y="2405"/>
              <a:ext cx="202" cy="231"/>
            </a:xfrm>
            <a:prstGeom prst="roundRect">
              <a:avLst>
                <a:gd name="adj" fmla="val 16667"/>
              </a:avLst>
            </a:prstGeom>
            <a:solidFill>
              <a:schemeClr val="accent1"/>
            </a:solidFill>
            <a:ln w="19050">
              <a:solidFill>
                <a:schemeClr val="tx1"/>
              </a:solidFill>
              <a:round/>
              <a:headEnd/>
              <a:tailEnd/>
            </a:ln>
          </p:spPr>
          <p:txBody>
            <a:bodyPr wrap="none" anchor="ctr">
              <a:spAutoFit/>
            </a:bodyPr>
            <a:lstStyle/>
            <a:p>
              <a:pPr algn="ctr"/>
              <a:r>
                <a:rPr lang="en-US" sz="1600">
                  <a:latin typeface="Tahoma" pitchFamily="34" charset="0"/>
                </a:rPr>
                <a:t>F</a:t>
              </a:r>
            </a:p>
          </p:txBody>
        </p:sp>
        <p:cxnSp>
          <p:nvCxnSpPr>
            <p:cNvPr id="8207" name="AutoShape 14"/>
            <p:cNvCxnSpPr>
              <a:cxnSpLocks noChangeShapeType="1"/>
              <a:stCxn id="8199" idx="2"/>
              <a:endCxn id="8200" idx="0"/>
            </p:cNvCxnSpPr>
            <p:nvPr/>
          </p:nvCxnSpPr>
          <p:spPr bwMode="auto">
            <a:xfrm flipH="1">
              <a:off x="3491" y="1494"/>
              <a:ext cx="833" cy="326"/>
            </a:xfrm>
            <a:prstGeom prst="straightConnector1">
              <a:avLst/>
            </a:prstGeom>
            <a:noFill/>
            <a:ln w="19050">
              <a:solidFill>
                <a:schemeClr val="tx1"/>
              </a:solidFill>
              <a:round/>
              <a:headEnd/>
              <a:tailEnd/>
            </a:ln>
          </p:spPr>
        </p:cxnSp>
        <p:cxnSp>
          <p:nvCxnSpPr>
            <p:cNvPr id="8208" name="AutoShape 15"/>
            <p:cNvCxnSpPr>
              <a:cxnSpLocks noChangeShapeType="1"/>
              <a:stCxn id="8199" idx="2"/>
              <a:endCxn id="8202" idx="0"/>
            </p:cNvCxnSpPr>
            <p:nvPr/>
          </p:nvCxnSpPr>
          <p:spPr bwMode="auto">
            <a:xfrm>
              <a:off x="4324" y="1494"/>
              <a:ext cx="538" cy="325"/>
            </a:xfrm>
            <a:prstGeom prst="straightConnector1">
              <a:avLst/>
            </a:prstGeom>
            <a:noFill/>
            <a:ln w="19050">
              <a:solidFill>
                <a:schemeClr val="tx1"/>
              </a:solidFill>
              <a:round/>
              <a:headEnd/>
              <a:tailEnd/>
            </a:ln>
          </p:spPr>
        </p:cxnSp>
        <p:cxnSp>
          <p:nvCxnSpPr>
            <p:cNvPr id="8209" name="AutoShape 16"/>
            <p:cNvCxnSpPr>
              <a:cxnSpLocks noChangeShapeType="1"/>
              <a:stCxn id="8199" idx="2"/>
              <a:endCxn id="8201" idx="0"/>
            </p:cNvCxnSpPr>
            <p:nvPr/>
          </p:nvCxnSpPr>
          <p:spPr bwMode="auto">
            <a:xfrm>
              <a:off x="4323" y="1485"/>
              <a:ext cx="1036" cy="343"/>
            </a:xfrm>
            <a:prstGeom prst="straightConnector1">
              <a:avLst/>
            </a:prstGeom>
            <a:noFill/>
            <a:ln w="19050">
              <a:solidFill>
                <a:schemeClr val="tx1"/>
              </a:solidFill>
              <a:round/>
              <a:headEnd/>
              <a:tailEnd/>
            </a:ln>
          </p:spPr>
        </p:cxnSp>
        <p:cxnSp>
          <p:nvCxnSpPr>
            <p:cNvPr id="8210" name="AutoShape 17"/>
            <p:cNvCxnSpPr>
              <a:cxnSpLocks noChangeShapeType="1"/>
              <a:stCxn id="8202" idx="2"/>
              <a:endCxn id="8204" idx="0"/>
            </p:cNvCxnSpPr>
            <p:nvPr/>
          </p:nvCxnSpPr>
          <p:spPr bwMode="auto">
            <a:xfrm>
              <a:off x="4862" y="2071"/>
              <a:ext cx="257" cy="324"/>
            </a:xfrm>
            <a:prstGeom prst="straightConnector1">
              <a:avLst/>
            </a:prstGeom>
            <a:noFill/>
            <a:ln w="19050">
              <a:solidFill>
                <a:schemeClr val="tx1"/>
              </a:solidFill>
              <a:round/>
              <a:headEnd/>
              <a:tailEnd/>
            </a:ln>
          </p:spPr>
        </p:cxnSp>
        <p:cxnSp>
          <p:nvCxnSpPr>
            <p:cNvPr id="8211" name="AutoShape 18"/>
            <p:cNvCxnSpPr>
              <a:cxnSpLocks noChangeShapeType="1"/>
              <a:stCxn id="8202" idx="2"/>
              <a:endCxn id="8203" idx="0"/>
            </p:cNvCxnSpPr>
            <p:nvPr/>
          </p:nvCxnSpPr>
          <p:spPr bwMode="auto">
            <a:xfrm flipH="1">
              <a:off x="4606" y="2071"/>
              <a:ext cx="256" cy="324"/>
            </a:xfrm>
            <a:prstGeom prst="straightConnector1">
              <a:avLst/>
            </a:prstGeom>
            <a:noFill/>
            <a:ln w="19050">
              <a:solidFill>
                <a:schemeClr val="tx1"/>
              </a:solidFill>
              <a:round/>
              <a:headEnd/>
              <a:tailEnd/>
            </a:ln>
          </p:spPr>
        </p:cxnSp>
        <p:cxnSp>
          <p:nvCxnSpPr>
            <p:cNvPr id="8212" name="AutoShape 19"/>
            <p:cNvCxnSpPr>
              <a:cxnSpLocks noChangeShapeType="1"/>
              <a:stCxn id="8200" idx="2"/>
              <a:endCxn id="8206" idx="0"/>
            </p:cNvCxnSpPr>
            <p:nvPr/>
          </p:nvCxnSpPr>
          <p:spPr bwMode="auto">
            <a:xfrm>
              <a:off x="3491" y="2070"/>
              <a:ext cx="250" cy="326"/>
            </a:xfrm>
            <a:prstGeom prst="straightConnector1">
              <a:avLst/>
            </a:prstGeom>
            <a:noFill/>
            <a:ln w="19050">
              <a:solidFill>
                <a:schemeClr val="tx1"/>
              </a:solidFill>
              <a:round/>
              <a:headEnd/>
              <a:tailEnd/>
            </a:ln>
          </p:spPr>
        </p:cxnSp>
        <p:cxnSp>
          <p:nvCxnSpPr>
            <p:cNvPr id="8213" name="AutoShape 20"/>
            <p:cNvCxnSpPr>
              <a:cxnSpLocks noChangeShapeType="1"/>
              <a:stCxn id="8200" idx="2"/>
              <a:endCxn id="8205" idx="0"/>
            </p:cNvCxnSpPr>
            <p:nvPr/>
          </p:nvCxnSpPr>
          <p:spPr bwMode="auto">
            <a:xfrm flipH="1">
              <a:off x="3239" y="2070"/>
              <a:ext cx="252" cy="323"/>
            </a:xfrm>
            <a:prstGeom prst="straightConnector1">
              <a:avLst/>
            </a:prstGeom>
            <a:noFill/>
            <a:ln w="19050">
              <a:solidFill>
                <a:schemeClr val="tx1"/>
              </a:solidFill>
              <a:round/>
              <a:headEnd/>
              <a:tailEnd/>
            </a:ln>
          </p:spPr>
        </p:cxnSp>
        <p:sp>
          <p:nvSpPr>
            <p:cNvPr id="8214" name="AutoShape 21"/>
            <p:cNvSpPr>
              <a:spLocks noChangeAspect="1" noChangeArrowheads="1"/>
            </p:cNvSpPr>
            <p:nvPr/>
          </p:nvSpPr>
          <p:spPr bwMode="auto">
            <a:xfrm>
              <a:off x="3289" y="2985"/>
              <a:ext cx="181" cy="229"/>
            </a:xfrm>
            <a:prstGeom prst="roundRect">
              <a:avLst>
                <a:gd name="adj" fmla="val 16667"/>
              </a:avLst>
            </a:prstGeom>
            <a:solidFill>
              <a:srgbClr val="99CC00"/>
            </a:solidFill>
            <a:ln w="19050">
              <a:solidFill>
                <a:schemeClr val="tx1"/>
              </a:solidFill>
              <a:round/>
              <a:headEnd/>
              <a:tailEnd/>
            </a:ln>
          </p:spPr>
          <p:txBody>
            <a:bodyPr wrap="none" anchor="ctr">
              <a:spAutoFit/>
            </a:bodyPr>
            <a:lstStyle/>
            <a:p>
              <a:pPr algn="ctr"/>
              <a:r>
                <a:rPr lang="en-US" sz="1600">
                  <a:latin typeface="Tahoma" pitchFamily="34" charset="0"/>
                </a:rPr>
                <a:t>I</a:t>
              </a:r>
            </a:p>
          </p:txBody>
        </p:sp>
        <p:sp>
          <p:nvSpPr>
            <p:cNvPr id="8215" name="AutoShape 22"/>
            <p:cNvSpPr>
              <a:spLocks noChangeAspect="1" noChangeArrowheads="1"/>
            </p:cNvSpPr>
            <p:nvPr/>
          </p:nvSpPr>
          <p:spPr bwMode="auto">
            <a:xfrm>
              <a:off x="3655" y="2985"/>
              <a:ext cx="187" cy="230"/>
            </a:xfrm>
            <a:prstGeom prst="roundRect">
              <a:avLst>
                <a:gd name="adj" fmla="val 16667"/>
              </a:avLst>
            </a:prstGeom>
            <a:solidFill>
              <a:srgbClr val="99CC00"/>
            </a:solidFill>
            <a:ln w="19050">
              <a:solidFill>
                <a:schemeClr val="tx1"/>
              </a:solidFill>
              <a:round/>
              <a:headEnd/>
              <a:tailEnd/>
            </a:ln>
          </p:spPr>
          <p:txBody>
            <a:bodyPr wrap="none" anchor="ctr">
              <a:spAutoFit/>
            </a:bodyPr>
            <a:lstStyle/>
            <a:p>
              <a:pPr algn="ctr"/>
              <a:r>
                <a:rPr lang="en-US" sz="1600">
                  <a:latin typeface="Tahoma" pitchFamily="34" charset="0"/>
                </a:rPr>
                <a:t>J</a:t>
              </a:r>
            </a:p>
          </p:txBody>
        </p:sp>
        <p:cxnSp>
          <p:nvCxnSpPr>
            <p:cNvPr id="8216" name="AutoShape 23"/>
            <p:cNvCxnSpPr>
              <a:cxnSpLocks noChangeShapeType="1"/>
              <a:stCxn id="8206" idx="2"/>
              <a:endCxn id="8215" idx="0"/>
            </p:cNvCxnSpPr>
            <p:nvPr/>
          </p:nvCxnSpPr>
          <p:spPr bwMode="auto">
            <a:xfrm>
              <a:off x="3741" y="2646"/>
              <a:ext cx="8" cy="329"/>
            </a:xfrm>
            <a:prstGeom prst="straightConnector1">
              <a:avLst/>
            </a:prstGeom>
            <a:noFill/>
            <a:ln w="19050">
              <a:solidFill>
                <a:schemeClr val="tx1"/>
              </a:solidFill>
              <a:round/>
              <a:headEnd/>
              <a:tailEnd/>
            </a:ln>
          </p:spPr>
        </p:cxnSp>
        <p:cxnSp>
          <p:nvCxnSpPr>
            <p:cNvPr id="8217" name="AutoShape 24"/>
            <p:cNvCxnSpPr>
              <a:cxnSpLocks noChangeShapeType="1"/>
              <a:stCxn id="8206" idx="2"/>
              <a:endCxn id="8214" idx="0"/>
            </p:cNvCxnSpPr>
            <p:nvPr/>
          </p:nvCxnSpPr>
          <p:spPr bwMode="auto">
            <a:xfrm flipH="1">
              <a:off x="3380" y="2646"/>
              <a:ext cx="361" cy="329"/>
            </a:xfrm>
            <a:prstGeom prst="straightConnector1">
              <a:avLst/>
            </a:prstGeom>
            <a:noFill/>
            <a:ln w="19050">
              <a:solidFill>
                <a:schemeClr val="tx1"/>
              </a:solidFill>
              <a:round/>
              <a:headEnd/>
              <a:tailEnd/>
            </a:ln>
          </p:spPr>
        </p:cxnSp>
        <p:sp>
          <p:nvSpPr>
            <p:cNvPr id="8218" name="AutoShape 25"/>
            <p:cNvSpPr>
              <a:spLocks noChangeAspect="1" noChangeArrowheads="1"/>
            </p:cNvSpPr>
            <p:nvPr/>
          </p:nvSpPr>
          <p:spPr bwMode="auto">
            <a:xfrm>
              <a:off x="4027" y="2984"/>
              <a:ext cx="211" cy="232"/>
            </a:xfrm>
            <a:prstGeom prst="roundRect">
              <a:avLst>
                <a:gd name="adj" fmla="val 16667"/>
              </a:avLst>
            </a:prstGeom>
            <a:solidFill>
              <a:srgbClr val="99CC00"/>
            </a:solidFill>
            <a:ln w="19050">
              <a:solidFill>
                <a:schemeClr val="tx1"/>
              </a:solidFill>
              <a:round/>
              <a:headEnd/>
              <a:tailEnd/>
            </a:ln>
          </p:spPr>
          <p:txBody>
            <a:bodyPr wrap="none" anchor="ctr">
              <a:spAutoFit/>
            </a:bodyPr>
            <a:lstStyle/>
            <a:p>
              <a:pPr algn="ctr"/>
              <a:r>
                <a:rPr lang="en-US" sz="1600">
                  <a:latin typeface="Tahoma" pitchFamily="34" charset="0"/>
                </a:rPr>
                <a:t>K</a:t>
              </a:r>
            </a:p>
          </p:txBody>
        </p:sp>
        <p:cxnSp>
          <p:nvCxnSpPr>
            <p:cNvPr id="8219" name="AutoShape 26"/>
            <p:cNvCxnSpPr>
              <a:cxnSpLocks noChangeShapeType="1"/>
              <a:stCxn id="8206" idx="2"/>
              <a:endCxn id="8218" idx="0"/>
            </p:cNvCxnSpPr>
            <p:nvPr/>
          </p:nvCxnSpPr>
          <p:spPr bwMode="auto">
            <a:xfrm>
              <a:off x="3741" y="2646"/>
              <a:ext cx="392" cy="328"/>
            </a:xfrm>
            <a:prstGeom prst="straightConnector1">
              <a:avLst/>
            </a:prstGeom>
            <a:noFill/>
            <a:ln w="19050">
              <a:solidFill>
                <a:schemeClr val="tx1"/>
              </a:solidFill>
              <a:round/>
              <a:headEnd/>
              <a:tailEn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0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1597-2F63-46FF-BE1F-EE550EC7308F}"/>
              </a:ext>
            </a:extLst>
          </p:cNvPr>
          <p:cNvSpPr>
            <a:spLocks noGrp="1"/>
          </p:cNvSpPr>
          <p:nvPr>
            <p:ph type="title"/>
          </p:nvPr>
        </p:nvSpPr>
        <p:spPr/>
        <p:txBody>
          <a:bodyPr/>
          <a:lstStyle/>
          <a:p>
            <a:r>
              <a:rPr lang="en-US" dirty="0"/>
              <a:t>Types of Trees</a:t>
            </a:r>
            <a:endParaRPr lang="en-IN" dirty="0"/>
          </a:p>
        </p:txBody>
      </p:sp>
      <p:sp>
        <p:nvSpPr>
          <p:cNvPr id="3" name="Content Placeholder 2">
            <a:extLst>
              <a:ext uri="{FF2B5EF4-FFF2-40B4-BE49-F238E27FC236}">
                <a16:creationId xmlns:a16="http://schemas.microsoft.com/office/drawing/2014/main" id="{9CE9BDDA-88DF-4959-B99B-B3424FE7DF72}"/>
              </a:ext>
            </a:extLst>
          </p:cNvPr>
          <p:cNvSpPr>
            <a:spLocks noGrp="1"/>
          </p:cNvSpPr>
          <p:nvPr>
            <p:ph idx="1"/>
          </p:nvPr>
        </p:nvSpPr>
        <p:spPr/>
        <p:txBody>
          <a:bodyPr/>
          <a:lstStyle/>
          <a:p>
            <a:r>
              <a:rPr lang="en-IN" b="1" i="0" dirty="0">
                <a:solidFill>
                  <a:srgbClr val="1375B0"/>
                </a:solidFill>
                <a:effectLst/>
                <a:latin typeface="Nunito Sans"/>
              </a:rPr>
              <a:t>General Tree</a:t>
            </a:r>
          </a:p>
          <a:p>
            <a:pPr marL="0" indent="0">
              <a:buNone/>
            </a:pPr>
            <a:r>
              <a:rPr lang="en-US" dirty="0"/>
              <a:t>If no constraint is placed on the hierarchy of the tree, a tree is called a general tree. Every node may have infinite numbers of children in General Tree. The tree is the super-set of all other trees.</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3034602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1597-2F63-46FF-BE1F-EE550EC7308F}"/>
              </a:ext>
            </a:extLst>
          </p:cNvPr>
          <p:cNvSpPr>
            <a:spLocks noGrp="1"/>
          </p:cNvSpPr>
          <p:nvPr>
            <p:ph type="title"/>
          </p:nvPr>
        </p:nvSpPr>
        <p:spPr/>
        <p:txBody>
          <a:bodyPr/>
          <a:lstStyle/>
          <a:p>
            <a:r>
              <a:rPr lang="en-US" dirty="0"/>
              <a:t>Types of Trees</a:t>
            </a:r>
            <a:endParaRPr lang="en-IN" dirty="0"/>
          </a:p>
        </p:txBody>
      </p:sp>
      <p:sp>
        <p:nvSpPr>
          <p:cNvPr id="3" name="Content Placeholder 2">
            <a:extLst>
              <a:ext uri="{FF2B5EF4-FFF2-40B4-BE49-F238E27FC236}">
                <a16:creationId xmlns:a16="http://schemas.microsoft.com/office/drawing/2014/main" id="{9CE9BDDA-88DF-4959-B99B-B3424FE7DF72}"/>
              </a:ext>
            </a:extLst>
          </p:cNvPr>
          <p:cNvSpPr>
            <a:spLocks noGrp="1"/>
          </p:cNvSpPr>
          <p:nvPr>
            <p:ph idx="1"/>
          </p:nvPr>
        </p:nvSpPr>
        <p:spPr>
          <a:xfrm>
            <a:off x="695960" y="1571625"/>
            <a:ext cx="10515600" cy="4351338"/>
          </a:xfrm>
        </p:spPr>
        <p:txBody>
          <a:bodyPr/>
          <a:lstStyle/>
          <a:p>
            <a:pPr algn="l"/>
            <a:r>
              <a:rPr lang="en-US" b="1" i="0" dirty="0">
                <a:solidFill>
                  <a:srgbClr val="1375B0"/>
                </a:solidFill>
                <a:effectLst/>
                <a:latin typeface="Nunito Sans"/>
              </a:rPr>
              <a:t>Binary Tree</a:t>
            </a:r>
          </a:p>
          <a:p>
            <a:pPr marL="0" indent="0" algn="l">
              <a:buNone/>
            </a:pPr>
            <a:r>
              <a:rPr lang="en-US" b="0" i="0" dirty="0">
                <a:solidFill>
                  <a:srgbClr val="4D5968"/>
                </a:solidFill>
                <a:effectLst/>
                <a:latin typeface="Nunito Sans"/>
              </a:rPr>
              <a:t>The binary tree is the kind of tree in which </a:t>
            </a:r>
            <a:r>
              <a:rPr lang="en-US" b="1" i="0" dirty="0">
                <a:solidFill>
                  <a:srgbClr val="4D5968"/>
                </a:solidFill>
                <a:effectLst/>
                <a:latin typeface="Nunito Sans"/>
              </a:rPr>
              <a:t>at most two children </a:t>
            </a:r>
            <a:r>
              <a:rPr lang="en-US" b="0" i="0" dirty="0">
                <a:solidFill>
                  <a:srgbClr val="4D5968"/>
                </a:solidFill>
                <a:effectLst/>
                <a:latin typeface="Nunito Sans"/>
              </a:rPr>
              <a:t>can be found for each parent known as left child and right child forming left and right sub-trees</a:t>
            </a:r>
          </a:p>
          <a:p>
            <a:pPr marL="0" indent="0" algn="l">
              <a:buNone/>
            </a:pPr>
            <a:endParaRPr lang="en-US" dirty="0">
              <a:solidFill>
                <a:srgbClr val="4D5968"/>
              </a:solidFill>
              <a:latin typeface="Nunito Sans"/>
            </a:endParaRPr>
          </a:p>
          <a:p>
            <a:pPr marL="0" indent="0" algn="l">
              <a:buNone/>
            </a:pPr>
            <a:r>
              <a:rPr lang="en-US" dirty="0">
                <a:solidFill>
                  <a:srgbClr val="4D5968"/>
                </a:solidFill>
                <a:latin typeface="Nunito Sans"/>
              </a:rPr>
              <a:t>3-ary tree / n-</a:t>
            </a:r>
            <a:r>
              <a:rPr lang="en-US" dirty="0" err="1">
                <a:solidFill>
                  <a:srgbClr val="4D5968"/>
                </a:solidFill>
                <a:latin typeface="Nunito Sans"/>
              </a:rPr>
              <a:t>ary</a:t>
            </a:r>
            <a:r>
              <a:rPr lang="en-US" dirty="0">
                <a:solidFill>
                  <a:srgbClr val="4D5968"/>
                </a:solidFill>
                <a:latin typeface="Nunito Sans"/>
              </a:rPr>
              <a:t> tree have at most 3/n children. </a:t>
            </a:r>
            <a:endParaRPr lang="en-US" dirty="0"/>
          </a:p>
          <a:p>
            <a:pPr marL="0" indent="0">
              <a:buNone/>
            </a:pPr>
            <a:endParaRPr lang="en-IN" dirty="0"/>
          </a:p>
        </p:txBody>
      </p:sp>
    </p:spTree>
    <p:extLst>
      <p:ext uri="{BB962C8B-B14F-4D97-AF65-F5344CB8AC3E}">
        <p14:creationId xmlns:p14="http://schemas.microsoft.com/office/powerpoint/2010/main" val="1680260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911B3-EDF2-4B53-85B4-DA78368BE3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AB6552-9E47-4058-91A2-F2827510AA2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E99FD529-2023-4B57-92D9-A7585370BE41}"/>
              </a:ext>
            </a:extLst>
          </p:cNvPr>
          <p:cNvPicPr>
            <a:picLocks noChangeAspect="1"/>
          </p:cNvPicPr>
          <p:nvPr/>
        </p:nvPicPr>
        <p:blipFill rotWithShape="1">
          <a:blip r:embed="rId2"/>
          <a:srcRect l="33000" t="29926" r="31667" b="17778"/>
          <a:stretch/>
        </p:blipFill>
        <p:spPr>
          <a:xfrm>
            <a:off x="2316480" y="681037"/>
            <a:ext cx="6827520" cy="5684232"/>
          </a:xfrm>
          <a:prstGeom prst="rect">
            <a:avLst/>
          </a:prstGeom>
        </p:spPr>
      </p:pic>
    </p:spTree>
    <p:extLst>
      <p:ext uri="{BB962C8B-B14F-4D97-AF65-F5344CB8AC3E}">
        <p14:creationId xmlns:p14="http://schemas.microsoft.com/office/powerpoint/2010/main" val="2843535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629C-3292-4B95-BB5A-81FB72AEEAC2}"/>
              </a:ext>
            </a:extLst>
          </p:cNvPr>
          <p:cNvSpPr>
            <a:spLocks noGrp="1"/>
          </p:cNvSpPr>
          <p:nvPr>
            <p:ph type="title"/>
          </p:nvPr>
        </p:nvSpPr>
        <p:spPr/>
        <p:txBody>
          <a:bodyPr/>
          <a:lstStyle/>
          <a:p>
            <a:r>
              <a:rPr lang="en-US" dirty="0"/>
              <a:t>Types of Trees</a:t>
            </a:r>
            <a:endParaRPr lang="en-IN" dirty="0"/>
          </a:p>
        </p:txBody>
      </p:sp>
      <p:sp>
        <p:nvSpPr>
          <p:cNvPr id="3" name="Content Placeholder 2">
            <a:extLst>
              <a:ext uri="{FF2B5EF4-FFF2-40B4-BE49-F238E27FC236}">
                <a16:creationId xmlns:a16="http://schemas.microsoft.com/office/drawing/2014/main" id="{E2447348-956E-4698-BD2B-D0F770532484}"/>
              </a:ext>
            </a:extLst>
          </p:cNvPr>
          <p:cNvSpPr>
            <a:spLocks noGrp="1"/>
          </p:cNvSpPr>
          <p:nvPr>
            <p:ph idx="1"/>
          </p:nvPr>
        </p:nvSpPr>
        <p:spPr/>
        <p:txBody>
          <a:bodyPr/>
          <a:lstStyle/>
          <a:p>
            <a:pPr marL="0" indent="0">
              <a:buNone/>
            </a:pPr>
            <a:r>
              <a:rPr lang="en-US" b="1" dirty="0">
                <a:solidFill>
                  <a:srgbClr val="00B0F0"/>
                </a:solidFill>
              </a:rPr>
              <a:t>3. Binary Search Tree</a:t>
            </a:r>
          </a:p>
          <a:p>
            <a:pPr marL="0" indent="0">
              <a:buNone/>
            </a:pPr>
            <a:r>
              <a:rPr lang="en-US" dirty="0"/>
              <a:t>Binary Search Tree (BST) is a binary tree extension with several optional restrictions. The left child value of a node should in BST be less than or equal to the parent value and the right child value should always be greater than or equal to the parent’s value. This Binary Search Tree property makes it ideal for search operations since we can accurately determine at each node whether the value is in the left or right sub-tree. This is why the Search Tree is named.</a:t>
            </a:r>
            <a:endParaRPr lang="en-IN" dirty="0"/>
          </a:p>
        </p:txBody>
      </p:sp>
    </p:spTree>
    <p:extLst>
      <p:ext uri="{BB962C8B-B14F-4D97-AF65-F5344CB8AC3E}">
        <p14:creationId xmlns:p14="http://schemas.microsoft.com/office/powerpoint/2010/main" val="1007817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05D0-EB2F-491E-A328-9D302180D6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8FDA8F-DD75-4117-8ED7-018632F5703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827C5B9-EC42-41DF-9A9C-71F96686E713}"/>
              </a:ext>
            </a:extLst>
          </p:cNvPr>
          <p:cNvPicPr>
            <a:picLocks noChangeAspect="1"/>
          </p:cNvPicPr>
          <p:nvPr/>
        </p:nvPicPr>
        <p:blipFill rotWithShape="1">
          <a:blip r:embed="rId2"/>
          <a:srcRect l="29000" t="26621" r="31250" b="24000"/>
          <a:stretch/>
        </p:blipFill>
        <p:spPr>
          <a:xfrm>
            <a:off x="1798320" y="212724"/>
            <a:ext cx="8839200" cy="6176555"/>
          </a:xfrm>
          <a:prstGeom prst="rect">
            <a:avLst/>
          </a:prstGeom>
        </p:spPr>
      </p:pic>
    </p:spTree>
    <p:extLst>
      <p:ext uri="{BB962C8B-B14F-4D97-AF65-F5344CB8AC3E}">
        <p14:creationId xmlns:p14="http://schemas.microsoft.com/office/powerpoint/2010/main" val="4286573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8F40-274B-4B71-8876-264C73B5E010}"/>
              </a:ext>
            </a:extLst>
          </p:cNvPr>
          <p:cNvSpPr>
            <a:spLocks noGrp="1"/>
          </p:cNvSpPr>
          <p:nvPr>
            <p:ph type="title"/>
          </p:nvPr>
        </p:nvSpPr>
        <p:spPr/>
        <p:txBody>
          <a:bodyPr/>
          <a:lstStyle/>
          <a:p>
            <a:r>
              <a:rPr lang="en-US" dirty="0"/>
              <a:t>Types of Trees</a:t>
            </a:r>
            <a:endParaRPr lang="en-IN" dirty="0"/>
          </a:p>
        </p:txBody>
      </p:sp>
      <p:sp>
        <p:nvSpPr>
          <p:cNvPr id="3" name="Content Placeholder 2">
            <a:extLst>
              <a:ext uri="{FF2B5EF4-FFF2-40B4-BE49-F238E27FC236}">
                <a16:creationId xmlns:a16="http://schemas.microsoft.com/office/drawing/2014/main" id="{E84234F6-F7F2-4FE7-B0EF-A620EA5B9D58}"/>
              </a:ext>
            </a:extLst>
          </p:cNvPr>
          <p:cNvSpPr>
            <a:spLocks noGrp="1"/>
          </p:cNvSpPr>
          <p:nvPr>
            <p:ph idx="1"/>
          </p:nvPr>
        </p:nvSpPr>
        <p:spPr>
          <a:xfrm>
            <a:off x="838200" y="1290320"/>
            <a:ext cx="10515600" cy="5344160"/>
          </a:xfrm>
        </p:spPr>
        <p:txBody>
          <a:bodyPr>
            <a:normAutofit fontScale="92500" lnSpcReduction="10000"/>
          </a:bodyPr>
          <a:lstStyle/>
          <a:p>
            <a:pPr marL="0" indent="0" algn="l">
              <a:buNone/>
            </a:pPr>
            <a:r>
              <a:rPr lang="en-US" b="1" i="0" dirty="0">
                <a:solidFill>
                  <a:srgbClr val="1375B0"/>
                </a:solidFill>
                <a:effectLst/>
                <a:latin typeface="Nunito Sans"/>
              </a:rPr>
              <a:t>AVL Tree</a:t>
            </a:r>
          </a:p>
          <a:p>
            <a:pPr algn="l"/>
            <a:r>
              <a:rPr lang="en-US" b="0" i="0" dirty="0">
                <a:solidFill>
                  <a:srgbClr val="4D5968"/>
                </a:solidFill>
                <a:effectLst/>
                <a:latin typeface="Nunito Sans"/>
              </a:rPr>
              <a:t>AVL tree is a </a:t>
            </a:r>
            <a:r>
              <a:rPr lang="en-US" b="0" i="0" dirty="0">
                <a:solidFill>
                  <a:srgbClr val="00B0F0"/>
                </a:solidFill>
                <a:effectLst/>
                <a:latin typeface="Nunito Sans"/>
              </a:rPr>
              <a:t>self-balancing</a:t>
            </a:r>
            <a:r>
              <a:rPr lang="en-US" b="0" i="0" dirty="0">
                <a:solidFill>
                  <a:srgbClr val="4D5968"/>
                </a:solidFill>
                <a:effectLst/>
                <a:latin typeface="Nunito Sans"/>
              </a:rPr>
              <a:t> </a:t>
            </a:r>
            <a:r>
              <a:rPr lang="en-US" b="0" i="0" dirty="0">
                <a:solidFill>
                  <a:srgbClr val="00B0F0"/>
                </a:solidFill>
                <a:effectLst/>
                <a:latin typeface="Nunito Sans"/>
              </a:rPr>
              <a:t>binary search or balanced binary search tree</a:t>
            </a:r>
            <a:r>
              <a:rPr lang="en-US" b="0" i="0" dirty="0">
                <a:solidFill>
                  <a:srgbClr val="4D5968"/>
                </a:solidFill>
                <a:effectLst/>
                <a:latin typeface="Nunito Sans"/>
              </a:rPr>
              <a:t>. </a:t>
            </a:r>
          </a:p>
          <a:p>
            <a:pPr algn="l"/>
            <a:r>
              <a:rPr lang="en-US" b="0" i="0" dirty="0">
                <a:solidFill>
                  <a:srgbClr val="4D5968"/>
                </a:solidFill>
                <a:effectLst/>
                <a:latin typeface="Nunito Sans"/>
              </a:rPr>
              <a:t>On behalf of the inventors </a:t>
            </a:r>
            <a:r>
              <a:rPr lang="en-US" b="0" i="0" dirty="0">
                <a:solidFill>
                  <a:srgbClr val="00B0F0"/>
                </a:solidFill>
                <a:effectLst/>
                <a:latin typeface="Nunito Sans"/>
              </a:rPr>
              <a:t>Adelson-Velshi and Landis</a:t>
            </a:r>
            <a:r>
              <a:rPr lang="en-US" b="0" i="0" dirty="0">
                <a:solidFill>
                  <a:srgbClr val="4D5968"/>
                </a:solidFill>
                <a:effectLst/>
                <a:latin typeface="Nunito Sans"/>
              </a:rPr>
              <a:t>, the name AVL is given. </a:t>
            </a:r>
          </a:p>
          <a:p>
            <a:pPr algn="l"/>
            <a:r>
              <a:rPr lang="en-US" b="0" i="0" dirty="0">
                <a:solidFill>
                  <a:srgbClr val="4D5968"/>
                </a:solidFill>
                <a:effectLst/>
                <a:latin typeface="Nunito Sans"/>
              </a:rPr>
              <a:t>This was the first tree that balanced dynamically.</a:t>
            </a:r>
          </a:p>
          <a:p>
            <a:pPr algn="l"/>
            <a:r>
              <a:rPr lang="en-US" b="0" i="0" dirty="0">
                <a:solidFill>
                  <a:srgbClr val="4D5968"/>
                </a:solidFill>
                <a:effectLst/>
                <a:latin typeface="Nunito Sans"/>
              </a:rPr>
              <a:t> A balancing factor is allocated for each node in the AVL tree, based on whether the tree is balanced or not. </a:t>
            </a:r>
          </a:p>
          <a:p>
            <a:pPr algn="l"/>
            <a:r>
              <a:rPr lang="en-US" b="0" i="0" dirty="0">
                <a:solidFill>
                  <a:srgbClr val="4D5968"/>
                </a:solidFill>
                <a:effectLst/>
                <a:latin typeface="Nunito Sans"/>
              </a:rPr>
              <a:t>The height of the node kids is at most 1. </a:t>
            </a:r>
          </a:p>
          <a:p>
            <a:pPr algn="l"/>
            <a:r>
              <a:rPr lang="en-US" b="0" i="0" dirty="0">
                <a:solidFill>
                  <a:srgbClr val="4D5968"/>
                </a:solidFill>
                <a:effectLst/>
                <a:latin typeface="Nunito Sans"/>
              </a:rPr>
              <a:t>In the AVL tree, the correct balance factor is 1, 0 and -1. If the tree has a new node, then it will be rotated to ensure that the tree is balanced. It will then be rotated. Common operations such as viewing, insertion, and removal take O(log n) time in </a:t>
            </a:r>
            <a:r>
              <a:rPr lang="en-US" b="0" i="0" u="none" strike="noStrike" dirty="0">
                <a:solidFill>
                  <a:srgbClr val="E93F33"/>
                </a:solidFill>
                <a:effectLst/>
                <a:latin typeface="Nunito Sans"/>
              </a:rPr>
              <a:t>the AVL tree</a:t>
            </a:r>
            <a:r>
              <a:rPr lang="en-US" b="0" i="0" dirty="0">
                <a:solidFill>
                  <a:srgbClr val="4D5968"/>
                </a:solidFill>
                <a:effectLst/>
                <a:latin typeface="Nunito Sans"/>
              </a:rPr>
              <a:t>. It is mostly applied when working with Lookups operations.</a:t>
            </a:r>
          </a:p>
          <a:p>
            <a:pPr marL="0" indent="0">
              <a:buNone/>
            </a:pPr>
            <a:endParaRPr lang="en-IN" dirty="0"/>
          </a:p>
        </p:txBody>
      </p:sp>
    </p:spTree>
    <p:extLst>
      <p:ext uri="{BB962C8B-B14F-4D97-AF65-F5344CB8AC3E}">
        <p14:creationId xmlns:p14="http://schemas.microsoft.com/office/powerpoint/2010/main" val="359085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A5C3A-CD49-4AAF-BE1F-190746C8C614}"/>
              </a:ext>
            </a:extLst>
          </p:cNvPr>
          <p:cNvSpPr>
            <a:spLocks noGrp="1"/>
          </p:cNvSpPr>
          <p:nvPr>
            <p:ph type="title"/>
          </p:nvPr>
        </p:nvSpPr>
        <p:spPr/>
        <p:txBody>
          <a:bodyPr/>
          <a:lstStyle/>
          <a:p>
            <a:r>
              <a:rPr lang="en-US" dirty="0"/>
              <a:t>Tree Data structure</a:t>
            </a:r>
            <a:endParaRPr lang="en-IN" dirty="0"/>
          </a:p>
        </p:txBody>
      </p:sp>
      <p:sp>
        <p:nvSpPr>
          <p:cNvPr id="3" name="Content Placeholder 2"/>
          <p:cNvSpPr>
            <a:spLocks noGrp="1"/>
          </p:cNvSpPr>
          <p:nvPr>
            <p:ph idx="1"/>
          </p:nvPr>
        </p:nvSpPr>
        <p:spPr>
          <a:xfrm>
            <a:off x="685800" y="1459865"/>
            <a:ext cx="10515600" cy="4351338"/>
          </a:xfrm>
        </p:spPr>
        <p:txBody>
          <a:bodyPr>
            <a:noAutofit/>
          </a:bodyPr>
          <a:lstStyle/>
          <a:p>
            <a:r>
              <a:rPr lang="en-US" sz="3200" dirty="0"/>
              <a:t>A tree is a </a:t>
            </a:r>
            <a:r>
              <a:rPr lang="en-US" sz="3200" dirty="0">
                <a:solidFill>
                  <a:srgbClr val="FF0000"/>
                </a:solidFill>
              </a:rPr>
              <a:t>collection of nodes </a:t>
            </a:r>
            <a:r>
              <a:rPr lang="en-US" sz="3200" dirty="0"/>
              <a:t>connected by directed (or undirected) edges(links). </a:t>
            </a:r>
          </a:p>
          <a:p>
            <a:r>
              <a:rPr lang="en-US" sz="3200" dirty="0"/>
              <a:t>A tree is a </a:t>
            </a:r>
            <a:r>
              <a:rPr lang="en-US" sz="3200" i="1" dirty="0">
                <a:solidFill>
                  <a:srgbClr val="FF0000"/>
                </a:solidFill>
              </a:rPr>
              <a:t>nonlinear</a:t>
            </a:r>
            <a:r>
              <a:rPr lang="en-US" sz="3200" dirty="0">
                <a:solidFill>
                  <a:srgbClr val="FF0000"/>
                </a:solidFill>
              </a:rPr>
              <a:t> </a:t>
            </a:r>
            <a:r>
              <a:rPr lang="en-US" sz="3200" dirty="0"/>
              <a:t>data structure, compared to arrays, linked lists, stacks and queues which are linear data structures.</a:t>
            </a:r>
          </a:p>
          <a:p>
            <a:r>
              <a:rPr lang="en-US" sz="3200" dirty="0"/>
              <a:t> A tree can be </a:t>
            </a:r>
            <a:r>
              <a:rPr lang="en-US" sz="3200" dirty="0">
                <a:solidFill>
                  <a:srgbClr val="FF0000"/>
                </a:solidFill>
              </a:rPr>
              <a:t>empty</a:t>
            </a:r>
            <a:r>
              <a:rPr lang="en-US" sz="3200" dirty="0"/>
              <a:t> with </a:t>
            </a:r>
            <a:r>
              <a:rPr lang="en-US" sz="3200" dirty="0">
                <a:solidFill>
                  <a:srgbClr val="FF0000"/>
                </a:solidFill>
              </a:rPr>
              <a:t>no nodes </a:t>
            </a:r>
            <a:r>
              <a:rPr lang="en-US" sz="3200" dirty="0"/>
              <a:t>or consisting of </a:t>
            </a:r>
            <a:r>
              <a:rPr lang="en-US" sz="3200" dirty="0">
                <a:solidFill>
                  <a:srgbClr val="FF0000"/>
                </a:solidFill>
              </a:rPr>
              <a:t>one node called the </a:t>
            </a:r>
            <a:r>
              <a:rPr lang="en-US" sz="3200" b="1" dirty="0">
                <a:solidFill>
                  <a:srgbClr val="FF0000"/>
                </a:solidFill>
              </a:rPr>
              <a:t>root</a:t>
            </a:r>
            <a:r>
              <a:rPr lang="en-US" sz="3200" dirty="0"/>
              <a:t> and </a:t>
            </a:r>
            <a:r>
              <a:rPr lang="en-US" sz="3200" dirty="0">
                <a:solidFill>
                  <a:srgbClr val="FF0000"/>
                </a:solidFill>
              </a:rPr>
              <a:t>zero or one or more subtrees (Recursive definition)</a:t>
            </a:r>
          </a:p>
          <a:p>
            <a:r>
              <a:rPr lang="en-US" sz="3200" dirty="0"/>
              <a:t>The </a:t>
            </a:r>
            <a:r>
              <a:rPr lang="en-US" sz="3200" dirty="0">
                <a:solidFill>
                  <a:srgbClr val="FF0000"/>
                </a:solidFill>
              </a:rPr>
              <a:t>root</a:t>
            </a:r>
            <a:r>
              <a:rPr lang="en-US" sz="3200" dirty="0"/>
              <a:t> node splits the remaining nodes into subtrees/left sub tree/right sub tree </a:t>
            </a:r>
          </a:p>
          <a:p>
            <a:pPr marL="0" indent="0">
              <a:buNone/>
            </a:pPr>
            <a:endParaRPr lang="en-US" sz="3200" dirty="0"/>
          </a:p>
        </p:txBody>
      </p:sp>
    </p:spTree>
    <p:extLst>
      <p:ext uri="{BB962C8B-B14F-4D97-AF65-F5344CB8AC3E}">
        <p14:creationId xmlns:p14="http://schemas.microsoft.com/office/powerpoint/2010/main" val="42610624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221D-D7CC-44C8-AEAE-4A1D45DF4B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88EFEB-7AC0-4160-AB75-ED4F0B17947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CBE16E9-F2C1-44FD-974F-8B35F7B48045}"/>
              </a:ext>
            </a:extLst>
          </p:cNvPr>
          <p:cNvPicPr>
            <a:picLocks noChangeAspect="1"/>
          </p:cNvPicPr>
          <p:nvPr/>
        </p:nvPicPr>
        <p:blipFill rotWithShape="1">
          <a:blip r:embed="rId2"/>
          <a:srcRect l="30667" t="27852" r="17083" b="13921"/>
          <a:stretch/>
        </p:blipFill>
        <p:spPr>
          <a:xfrm>
            <a:off x="1188720" y="365125"/>
            <a:ext cx="9662160" cy="6056667"/>
          </a:xfrm>
          <a:prstGeom prst="rect">
            <a:avLst/>
          </a:prstGeom>
        </p:spPr>
      </p:pic>
    </p:spTree>
    <p:extLst>
      <p:ext uri="{BB962C8B-B14F-4D97-AF65-F5344CB8AC3E}">
        <p14:creationId xmlns:p14="http://schemas.microsoft.com/office/powerpoint/2010/main" val="1635276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B21E-7DF1-412D-A91A-AF8F928106AC}"/>
              </a:ext>
            </a:extLst>
          </p:cNvPr>
          <p:cNvSpPr>
            <a:spLocks noGrp="1"/>
          </p:cNvSpPr>
          <p:nvPr>
            <p:ph type="title"/>
          </p:nvPr>
        </p:nvSpPr>
        <p:spPr/>
        <p:txBody>
          <a:bodyPr/>
          <a:lstStyle/>
          <a:p>
            <a:r>
              <a:rPr lang="en-US" dirty="0"/>
              <a:t>Types of Trees</a:t>
            </a:r>
            <a:endParaRPr lang="en-IN" dirty="0"/>
          </a:p>
        </p:txBody>
      </p:sp>
      <p:sp>
        <p:nvSpPr>
          <p:cNvPr id="3" name="Content Placeholder 2">
            <a:extLst>
              <a:ext uri="{FF2B5EF4-FFF2-40B4-BE49-F238E27FC236}">
                <a16:creationId xmlns:a16="http://schemas.microsoft.com/office/drawing/2014/main" id="{E15862BE-D109-4DC7-A564-5BFD8A89B6BF}"/>
              </a:ext>
            </a:extLst>
          </p:cNvPr>
          <p:cNvSpPr>
            <a:spLocks noGrp="1"/>
          </p:cNvSpPr>
          <p:nvPr>
            <p:ph idx="1"/>
          </p:nvPr>
        </p:nvSpPr>
        <p:spPr>
          <a:xfrm>
            <a:off x="767080" y="1378585"/>
            <a:ext cx="10515600" cy="4351338"/>
          </a:xfrm>
        </p:spPr>
        <p:txBody>
          <a:bodyPr/>
          <a:lstStyle/>
          <a:p>
            <a:pPr marL="0" indent="0" algn="l">
              <a:buNone/>
            </a:pPr>
            <a:r>
              <a:rPr lang="en-US" b="1" i="0" dirty="0">
                <a:solidFill>
                  <a:srgbClr val="1375B0"/>
                </a:solidFill>
                <a:effectLst/>
                <a:latin typeface="Nunito Sans"/>
              </a:rPr>
              <a:t>5. Red-Black Tree</a:t>
            </a:r>
          </a:p>
          <a:p>
            <a:pPr marL="0" indent="0" algn="l">
              <a:buNone/>
            </a:pPr>
            <a:r>
              <a:rPr lang="en-US" b="0" i="0" dirty="0">
                <a:solidFill>
                  <a:srgbClr val="4D5968"/>
                </a:solidFill>
                <a:effectLst/>
                <a:latin typeface="Nunito Sans"/>
              </a:rPr>
              <a:t>Another kind of auto-balancing tree is red-black. The red-black name is given because the Red-black tree has either red or Black painted on each node according to the red-black tree’s properties. </a:t>
            </a:r>
          </a:p>
          <a:p>
            <a:pPr marL="0" indent="0" algn="l">
              <a:buNone/>
            </a:pPr>
            <a:r>
              <a:rPr lang="en-US" b="0" i="0" dirty="0">
                <a:solidFill>
                  <a:srgbClr val="4D5968"/>
                </a:solidFill>
                <a:effectLst/>
                <a:latin typeface="Nunito Sans"/>
              </a:rPr>
              <a:t>It maintains the balance of the forest. Even though this tree is not a fully balanced tree, the searching operation only takes O (log n) time. When the new nodes are added in Red-Black Tree then nodes will be rotated again to maintain the Red-Black Tree’s properties.</a:t>
            </a:r>
          </a:p>
          <a:p>
            <a:pPr marL="0" indent="0">
              <a:buNone/>
            </a:pPr>
            <a:endParaRPr lang="en-IN" dirty="0"/>
          </a:p>
        </p:txBody>
      </p:sp>
    </p:spTree>
    <p:extLst>
      <p:ext uri="{BB962C8B-B14F-4D97-AF65-F5344CB8AC3E}">
        <p14:creationId xmlns:p14="http://schemas.microsoft.com/office/powerpoint/2010/main" val="1435827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48C2-DDB1-4299-AD7C-8DE1EF3CDD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038F71-F47A-4417-9596-4FFB17C58F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B822A0-2CDD-4481-8149-38B06CDA68BB}"/>
              </a:ext>
            </a:extLst>
          </p:cNvPr>
          <p:cNvPicPr>
            <a:picLocks noChangeAspect="1"/>
          </p:cNvPicPr>
          <p:nvPr/>
        </p:nvPicPr>
        <p:blipFill rotWithShape="1">
          <a:blip r:embed="rId2"/>
          <a:srcRect l="28834" t="24652" r="10917" b="20889"/>
          <a:stretch/>
        </p:blipFill>
        <p:spPr>
          <a:xfrm>
            <a:off x="477520" y="266542"/>
            <a:ext cx="11115040" cy="5651202"/>
          </a:xfrm>
          <a:prstGeom prst="rect">
            <a:avLst/>
          </a:prstGeom>
        </p:spPr>
      </p:pic>
    </p:spTree>
    <p:extLst>
      <p:ext uri="{BB962C8B-B14F-4D97-AF65-F5344CB8AC3E}">
        <p14:creationId xmlns:p14="http://schemas.microsoft.com/office/powerpoint/2010/main" val="2371016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E886D-5B15-4BAE-8B8E-222AA8FF1ED8}"/>
              </a:ext>
            </a:extLst>
          </p:cNvPr>
          <p:cNvSpPr>
            <a:spLocks noGrp="1"/>
          </p:cNvSpPr>
          <p:nvPr>
            <p:ph type="title"/>
          </p:nvPr>
        </p:nvSpPr>
        <p:spPr/>
        <p:txBody>
          <a:bodyPr/>
          <a:lstStyle/>
          <a:p>
            <a:r>
              <a:rPr lang="en-US" dirty="0"/>
              <a:t>Some more types of trees:</a:t>
            </a:r>
            <a:endParaRPr lang="en-IN" dirty="0"/>
          </a:p>
        </p:txBody>
      </p:sp>
      <p:sp>
        <p:nvSpPr>
          <p:cNvPr id="3" name="Content Placeholder 2">
            <a:extLst>
              <a:ext uri="{FF2B5EF4-FFF2-40B4-BE49-F238E27FC236}">
                <a16:creationId xmlns:a16="http://schemas.microsoft.com/office/drawing/2014/main" id="{28BA8874-B636-4CB8-9027-E6D4A5F70029}"/>
              </a:ext>
            </a:extLst>
          </p:cNvPr>
          <p:cNvSpPr>
            <a:spLocks noGrp="1"/>
          </p:cNvSpPr>
          <p:nvPr>
            <p:ph idx="1"/>
          </p:nvPr>
        </p:nvSpPr>
        <p:spPr/>
        <p:txBody>
          <a:bodyPr/>
          <a:lstStyle/>
          <a:p>
            <a:pPr marL="0" indent="0">
              <a:buNone/>
            </a:pPr>
            <a:r>
              <a:rPr lang="en-US" dirty="0"/>
              <a:t>B- Trees</a:t>
            </a:r>
          </a:p>
          <a:p>
            <a:pPr marL="0" indent="0">
              <a:buNone/>
            </a:pPr>
            <a:r>
              <a:rPr lang="en-US" dirty="0"/>
              <a:t>B+ Trees</a:t>
            </a:r>
          </a:p>
          <a:p>
            <a:pPr marL="0" indent="0">
              <a:buNone/>
            </a:pPr>
            <a:r>
              <a:rPr lang="en-IN" dirty="0"/>
              <a:t>Min and Max Heaps</a:t>
            </a:r>
          </a:p>
          <a:p>
            <a:pPr marL="0" indent="0">
              <a:buNone/>
            </a:pPr>
            <a:r>
              <a:rPr lang="en-IN" dirty="0"/>
              <a:t>Splay Trees </a:t>
            </a:r>
          </a:p>
          <a:p>
            <a:pPr marL="0" indent="0">
              <a:buNone/>
            </a:pPr>
            <a:r>
              <a:rPr lang="en-IN" dirty="0"/>
              <a:t>2-3 Trees</a:t>
            </a:r>
          </a:p>
        </p:txBody>
      </p:sp>
    </p:spTree>
    <p:extLst>
      <p:ext uri="{BB962C8B-B14F-4D97-AF65-F5344CB8AC3E}">
        <p14:creationId xmlns:p14="http://schemas.microsoft.com/office/powerpoint/2010/main" val="593868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Binary Tree</a:t>
            </a:r>
            <a:br>
              <a:rPr lang="en-US" b="1" dirty="0"/>
            </a:b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87360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a:t>Binary Tree</a:t>
            </a:r>
          </a:p>
        </p:txBody>
      </p:sp>
      <p:sp>
        <p:nvSpPr>
          <p:cNvPr id="18435" name="Rectangle 3"/>
          <p:cNvSpPr>
            <a:spLocks noGrp="1" noChangeArrowheads="1"/>
          </p:cNvSpPr>
          <p:nvPr>
            <p:ph type="body" idx="1"/>
          </p:nvPr>
        </p:nvSpPr>
        <p:spPr>
          <a:xfrm>
            <a:off x="581027" y="1362076"/>
            <a:ext cx="6365872" cy="4267200"/>
          </a:xfrm>
        </p:spPr>
        <p:txBody>
          <a:bodyPr>
            <a:noAutofit/>
          </a:bodyPr>
          <a:lstStyle/>
          <a:p>
            <a:pPr eaLnBrk="1" hangingPunct="1">
              <a:lnSpc>
                <a:spcPct val="80000"/>
              </a:lnSpc>
            </a:pPr>
            <a:r>
              <a:rPr lang="en-US" altLang="en-US" dirty="0"/>
              <a:t>A binary tree is a tree with the following properties:</a:t>
            </a:r>
          </a:p>
          <a:p>
            <a:pPr lvl="1" eaLnBrk="1" hangingPunct="1">
              <a:lnSpc>
                <a:spcPct val="80000"/>
              </a:lnSpc>
            </a:pPr>
            <a:r>
              <a:rPr lang="en-US" altLang="en-US" dirty="0"/>
              <a:t>Each internal node has at most two children (degree of two)</a:t>
            </a:r>
          </a:p>
          <a:p>
            <a:pPr lvl="1" eaLnBrk="1" hangingPunct="1">
              <a:lnSpc>
                <a:spcPct val="80000"/>
              </a:lnSpc>
            </a:pPr>
            <a:r>
              <a:rPr lang="en-US" altLang="en-US" b="1" dirty="0">
                <a:solidFill>
                  <a:srgbClr val="FF0000"/>
                </a:solidFill>
              </a:rPr>
              <a:t>The children of a node are an ordered pair</a:t>
            </a:r>
          </a:p>
          <a:p>
            <a:pPr lvl="1" eaLnBrk="1" hangingPunct="1">
              <a:lnSpc>
                <a:spcPct val="80000"/>
              </a:lnSpc>
            </a:pPr>
            <a:endParaRPr lang="en-US" altLang="en-US" sz="1200" dirty="0"/>
          </a:p>
          <a:p>
            <a:pPr eaLnBrk="1" hangingPunct="1">
              <a:lnSpc>
                <a:spcPct val="80000"/>
              </a:lnSpc>
            </a:pPr>
            <a:r>
              <a:rPr lang="en-US" altLang="en-US" dirty="0"/>
              <a:t>We call the children of an internal node left child and right child</a:t>
            </a:r>
          </a:p>
          <a:p>
            <a:pPr eaLnBrk="1" hangingPunct="1">
              <a:lnSpc>
                <a:spcPct val="80000"/>
              </a:lnSpc>
            </a:pPr>
            <a:endParaRPr lang="en-US" altLang="en-US" sz="1200" dirty="0"/>
          </a:p>
          <a:p>
            <a:pPr eaLnBrk="1" hangingPunct="1">
              <a:lnSpc>
                <a:spcPct val="80000"/>
              </a:lnSpc>
            </a:pPr>
            <a:r>
              <a:rPr lang="en-US" altLang="en-US" dirty="0"/>
              <a:t>Alternative recursive definition: a binary tree is either</a:t>
            </a:r>
          </a:p>
          <a:p>
            <a:pPr lvl="1" eaLnBrk="1" hangingPunct="1">
              <a:lnSpc>
                <a:spcPct val="80000"/>
              </a:lnSpc>
            </a:pPr>
            <a:r>
              <a:rPr lang="en-US" altLang="en-US" dirty="0"/>
              <a:t>a tree consisting of a single node, OR</a:t>
            </a:r>
          </a:p>
          <a:p>
            <a:pPr lvl="1" eaLnBrk="1" hangingPunct="1">
              <a:lnSpc>
                <a:spcPct val="80000"/>
              </a:lnSpc>
            </a:pPr>
            <a:r>
              <a:rPr lang="en-US" altLang="en-US" dirty="0"/>
              <a:t>a tree whose root has an ordered pair of children, each of which is a binary tree</a:t>
            </a:r>
          </a:p>
        </p:txBody>
      </p:sp>
      <p:sp>
        <p:nvSpPr>
          <p:cNvPr id="18437" name="AutoShape 5"/>
          <p:cNvSpPr>
            <a:spLocks noChangeAspect="1" noChangeArrowheads="1"/>
          </p:cNvSpPr>
          <p:nvPr/>
        </p:nvSpPr>
        <p:spPr bwMode="auto">
          <a:xfrm>
            <a:off x="8448676" y="3117851"/>
            <a:ext cx="341313" cy="377825"/>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a:latin typeface="Tahoma" panose="020B0604030504040204" pitchFamily="34" charset="0"/>
              </a:rPr>
              <a:t>A</a:t>
            </a:r>
          </a:p>
        </p:txBody>
      </p:sp>
      <p:sp>
        <p:nvSpPr>
          <p:cNvPr id="18438" name="AutoShape 6"/>
          <p:cNvSpPr>
            <a:spLocks noChangeAspect="1" noChangeArrowheads="1"/>
          </p:cNvSpPr>
          <p:nvPr/>
        </p:nvSpPr>
        <p:spPr bwMode="auto">
          <a:xfrm>
            <a:off x="7462839" y="4032251"/>
            <a:ext cx="338137" cy="377825"/>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a:latin typeface="Tahoma" panose="020B0604030504040204" pitchFamily="34" charset="0"/>
              </a:rPr>
              <a:t>B</a:t>
            </a:r>
          </a:p>
        </p:txBody>
      </p:sp>
      <p:sp>
        <p:nvSpPr>
          <p:cNvPr id="18439" name="AutoShape 7"/>
          <p:cNvSpPr>
            <a:spLocks noChangeAspect="1" noChangeArrowheads="1"/>
          </p:cNvSpPr>
          <p:nvPr/>
        </p:nvSpPr>
        <p:spPr bwMode="auto">
          <a:xfrm>
            <a:off x="9429751" y="4030663"/>
            <a:ext cx="341313" cy="381000"/>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a:latin typeface="Tahoma" panose="020B0604030504040204" pitchFamily="34" charset="0"/>
              </a:rPr>
              <a:t>C</a:t>
            </a:r>
          </a:p>
        </p:txBody>
      </p:sp>
      <p:sp>
        <p:nvSpPr>
          <p:cNvPr id="18440" name="AutoShape 8"/>
          <p:cNvSpPr>
            <a:spLocks noChangeAspect="1" noChangeArrowheads="1"/>
          </p:cNvSpPr>
          <p:nvPr/>
        </p:nvSpPr>
        <p:spPr bwMode="auto">
          <a:xfrm>
            <a:off x="8948738" y="4945063"/>
            <a:ext cx="322262" cy="381000"/>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a:latin typeface="Tahoma" panose="020B0604030504040204" pitchFamily="34" charset="0"/>
              </a:rPr>
              <a:t>F</a:t>
            </a:r>
          </a:p>
        </p:txBody>
      </p:sp>
      <p:sp>
        <p:nvSpPr>
          <p:cNvPr id="18441" name="AutoShape 9"/>
          <p:cNvSpPr>
            <a:spLocks noChangeAspect="1" noChangeArrowheads="1"/>
          </p:cNvSpPr>
          <p:nvPr/>
        </p:nvSpPr>
        <p:spPr bwMode="auto">
          <a:xfrm>
            <a:off x="9931400" y="4945063"/>
            <a:ext cx="355600" cy="381000"/>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a:latin typeface="Tahoma" panose="020B0604030504040204" pitchFamily="34" charset="0"/>
              </a:rPr>
              <a:t>G</a:t>
            </a:r>
          </a:p>
        </p:txBody>
      </p:sp>
      <p:sp>
        <p:nvSpPr>
          <p:cNvPr id="18442" name="AutoShape 10"/>
          <p:cNvSpPr>
            <a:spLocks noChangeAspect="1" noChangeArrowheads="1"/>
          </p:cNvSpPr>
          <p:nvPr/>
        </p:nvSpPr>
        <p:spPr bwMode="auto">
          <a:xfrm>
            <a:off x="6946900" y="4943475"/>
            <a:ext cx="357188" cy="381000"/>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a:latin typeface="Tahoma" panose="020B0604030504040204" pitchFamily="34" charset="0"/>
              </a:rPr>
              <a:t>D</a:t>
            </a:r>
          </a:p>
        </p:txBody>
      </p:sp>
      <p:sp>
        <p:nvSpPr>
          <p:cNvPr id="18443" name="AutoShape 11"/>
          <p:cNvSpPr>
            <a:spLocks noChangeAspect="1" noChangeArrowheads="1"/>
          </p:cNvSpPr>
          <p:nvPr/>
        </p:nvSpPr>
        <p:spPr bwMode="auto">
          <a:xfrm>
            <a:off x="7974013" y="4945063"/>
            <a:ext cx="330200" cy="381000"/>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a:latin typeface="Tahoma" panose="020B0604030504040204" pitchFamily="34" charset="0"/>
              </a:rPr>
              <a:t>E</a:t>
            </a:r>
          </a:p>
        </p:txBody>
      </p:sp>
      <p:cxnSp>
        <p:nvCxnSpPr>
          <p:cNvPr id="18444" name="AutoShape 12"/>
          <p:cNvCxnSpPr>
            <a:cxnSpLocks noChangeShapeType="1"/>
            <a:stCxn id="18437" idx="2"/>
            <a:endCxn id="18438" idx="0"/>
          </p:cNvCxnSpPr>
          <p:nvPr/>
        </p:nvCxnSpPr>
        <p:spPr bwMode="auto">
          <a:xfrm flipH="1">
            <a:off x="7632701" y="3505201"/>
            <a:ext cx="987425" cy="51752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8445" name="AutoShape 13"/>
          <p:cNvCxnSpPr>
            <a:cxnSpLocks noChangeShapeType="1"/>
            <a:stCxn id="18437" idx="2"/>
            <a:endCxn id="18439" idx="0"/>
          </p:cNvCxnSpPr>
          <p:nvPr/>
        </p:nvCxnSpPr>
        <p:spPr bwMode="auto">
          <a:xfrm>
            <a:off x="8620126" y="3505200"/>
            <a:ext cx="981075" cy="5159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8446" name="AutoShape 14"/>
          <p:cNvCxnSpPr>
            <a:cxnSpLocks noChangeShapeType="1"/>
            <a:stCxn id="18439" idx="2"/>
            <a:endCxn id="18441" idx="0"/>
          </p:cNvCxnSpPr>
          <p:nvPr/>
        </p:nvCxnSpPr>
        <p:spPr bwMode="auto">
          <a:xfrm>
            <a:off x="9601200" y="4421188"/>
            <a:ext cx="508000" cy="51435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8447" name="AutoShape 15"/>
          <p:cNvCxnSpPr>
            <a:cxnSpLocks noChangeShapeType="1"/>
            <a:stCxn id="18439" idx="2"/>
            <a:endCxn id="18440" idx="0"/>
          </p:cNvCxnSpPr>
          <p:nvPr/>
        </p:nvCxnSpPr>
        <p:spPr bwMode="auto">
          <a:xfrm flipH="1">
            <a:off x="9110664" y="4421188"/>
            <a:ext cx="490537" cy="51435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8448" name="AutoShape 16"/>
          <p:cNvCxnSpPr>
            <a:cxnSpLocks noChangeShapeType="1"/>
            <a:stCxn id="18438" idx="2"/>
            <a:endCxn id="18443" idx="0"/>
          </p:cNvCxnSpPr>
          <p:nvPr/>
        </p:nvCxnSpPr>
        <p:spPr bwMode="auto">
          <a:xfrm>
            <a:off x="7632701" y="4419600"/>
            <a:ext cx="506413" cy="51593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8449" name="AutoShape 17"/>
          <p:cNvCxnSpPr>
            <a:cxnSpLocks noChangeShapeType="1"/>
            <a:stCxn id="18438" idx="2"/>
            <a:endCxn id="18442" idx="0"/>
          </p:cNvCxnSpPr>
          <p:nvPr/>
        </p:nvCxnSpPr>
        <p:spPr bwMode="auto">
          <a:xfrm flipH="1">
            <a:off x="7126288" y="4419600"/>
            <a:ext cx="506412" cy="51435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8450" name="AutoShape 18"/>
          <p:cNvSpPr>
            <a:spLocks noChangeAspect="1" noChangeArrowheads="1"/>
          </p:cNvSpPr>
          <p:nvPr/>
        </p:nvSpPr>
        <p:spPr bwMode="auto">
          <a:xfrm>
            <a:off x="7593013" y="5865814"/>
            <a:ext cx="355600" cy="377825"/>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a:latin typeface="Tahoma" panose="020B0604030504040204" pitchFamily="34" charset="0"/>
              </a:rPr>
              <a:t>H</a:t>
            </a:r>
          </a:p>
        </p:txBody>
      </p:sp>
      <p:cxnSp>
        <p:nvCxnSpPr>
          <p:cNvPr id="18451" name="AutoShape 19"/>
          <p:cNvCxnSpPr>
            <a:cxnSpLocks noChangeShapeType="1"/>
            <a:stCxn id="18443" idx="2"/>
            <a:endCxn id="18450" idx="0"/>
          </p:cNvCxnSpPr>
          <p:nvPr/>
        </p:nvCxnSpPr>
        <p:spPr bwMode="auto">
          <a:xfrm flipH="1">
            <a:off x="7770813" y="5335588"/>
            <a:ext cx="368300" cy="52070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18452" name="AutoShape 20"/>
          <p:cNvSpPr>
            <a:spLocks noChangeAspect="1" noChangeArrowheads="1"/>
          </p:cNvSpPr>
          <p:nvPr/>
        </p:nvSpPr>
        <p:spPr bwMode="auto">
          <a:xfrm>
            <a:off x="8329356" y="5872351"/>
            <a:ext cx="289441" cy="364748"/>
          </a:xfrm>
          <a:prstGeom prst="roundRect">
            <a:avLst>
              <a:gd name="adj" fmla="val 16667"/>
            </a:avLst>
          </a:prstGeom>
          <a:solidFill>
            <a:schemeClr val="accent1"/>
          </a:solidFill>
          <a:ln w="19050">
            <a:solidFill>
              <a:schemeClr val="tx1"/>
            </a:solidFill>
            <a:round/>
            <a:headEnd/>
            <a:tailEnd/>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600">
                <a:latin typeface="Tahoma" panose="020B0604030504040204" pitchFamily="34" charset="0"/>
              </a:rPr>
              <a:t>I</a:t>
            </a:r>
          </a:p>
        </p:txBody>
      </p:sp>
      <p:cxnSp>
        <p:nvCxnSpPr>
          <p:cNvPr id="18453" name="AutoShape 21"/>
          <p:cNvCxnSpPr>
            <a:cxnSpLocks noChangeShapeType="1"/>
            <a:stCxn id="18443" idx="2"/>
            <a:endCxn id="18452" idx="0"/>
          </p:cNvCxnSpPr>
          <p:nvPr/>
        </p:nvCxnSpPr>
        <p:spPr bwMode="auto">
          <a:xfrm>
            <a:off x="8139114" y="5326063"/>
            <a:ext cx="334963" cy="54628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80791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A898-F85C-4AF3-B256-ABCBDF5F85DB}"/>
              </a:ext>
            </a:extLst>
          </p:cNvPr>
          <p:cNvSpPr>
            <a:spLocks noGrp="1"/>
          </p:cNvSpPr>
          <p:nvPr>
            <p:ph type="title"/>
          </p:nvPr>
        </p:nvSpPr>
        <p:spPr/>
        <p:txBody>
          <a:bodyPr/>
          <a:lstStyle/>
          <a:p>
            <a:r>
              <a:rPr lang="en-US" dirty="0"/>
              <a:t>Strictly/Full Binary tree </a:t>
            </a:r>
            <a:endParaRPr lang="en-IN" dirty="0"/>
          </a:p>
        </p:txBody>
      </p:sp>
      <p:sp>
        <p:nvSpPr>
          <p:cNvPr id="3" name="Content Placeholder 2">
            <a:extLst>
              <a:ext uri="{FF2B5EF4-FFF2-40B4-BE49-F238E27FC236}">
                <a16:creationId xmlns:a16="http://schemas.microsoft.com/office/drawing/2014/main" id="{79ED459B-0D14-4DF1-9D8C-F16F0C0AD247}"/>
              </a:ext>
            </a:extLst>
          </p:cNvPr>
          <p:cNvSpPr>
            <a:spLocks noGrp="1"/>
          </p:cNvSpPr>
          <p:nvPr>
            <p:ph idx="1"/>
          </p:nvPr>
        </p:nvSpPr>
        <p:spPr/>
        <p:txBody>
          <a:bodyPr/>
          <a:lstStyle/>
          <a:p>
            <a:pPr marL="0" indent="0">
              <a:buNone/>
            </a:pPr>
            <a:r>
              <a:rPr lang="en-US" dirty="0"/>
              <a:t>Every non leaf node/internal node </a:t>
            </a:r>
          </a:p>
          <a:p>
            <a:pPr marL="0" indent="0">
              <a:buNone/>
            </a:pPr>
            <a:r>
              <a:rPr lang="en-US" dirty="0"/>
              <a:t> has exactly 2 children</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BC3D911D-F819-490F-B900-FC50353D4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270" y="2004798"/>
            <a:ext cx="4067175" cy="4410075"/>
          </a:xfrm>
          <a:prstGeom prst="rect">
            <a:avLst/>
          </a:prstGeom>
        </p:spPr>
      </p:pic>
    </p:spTree>
    <p:extLst>
      <p:ext uri="{BB962C8B-B14F-4D97-AF65-F5344CB8AC3E}">
        <p14:creationId xmlns:p14="http://schemas.microsoft.com/office/powerpoint/2010/main" val="2699223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A898-F85C-4AF3-B256-ABCBDF5F85DB}"/>
              </a:ext>
            </a:extLst>
          </p:cNvPr>
          <p:cNvSpPr>
            <a:spLocks noGrp="1"/>
          </p:cNvSpPr>
          <p:nvPr>
            <p:ph type="title"/>
          </p:nvPr>
        </p:nvSpPr>
        <p:spPr/>
        <p:txBody>
          <a:bodyPr/>
          <a:lstStyle/>
          <a:p>
            <a:r>
              <a:rPr lang="en-IN" b="1" dirty="0"/>
              <a:t>perfect binary tree</a:t>
            </a:r>
            <a:endParaRPr lang="en-IN" dirty="0"/>
          </a:p>
        </p:txBody>
      </p:sp>
      <p:sp>
        <p:nvSpPr>
          <p:cNvPr id="3" name="Content Placeholder 2">
            <a:extLst>
              <a:ext uri="{FF2B5EF4-FFF2-40B4-BE49-F238E27FC236}">
                <a16:creationId xmlns:a16="http://schemas.microsoft.com/office/drawing/2014/main" id="{79ED459B-0D14-4DF1-9D8C-F16F0C0AD247}"/>
              </a:ext>
            </a:extLst>
          </p:cNvPr>
          <p:cNvSpPr>
            <a:spLocks noGrp="1"/>
          </p:cNvSpPr>
          <p:nvPr>
            <p:ph idx="1"/>
          </p:nvPr>
        </p:nvSpPr>
        <p:spPr/>
        <p:txBody>
          <a:bodyPr/>
          <a:lstStyle/>
          <a:p>
            <a:pPr marL="0" indent="0">
              <a:buNone/>
            </a:pPr>
            <a:r>
              <a:rPr lang="en-US" dirty="0"/>
              <a:t>A binary tree with all leaf nodes at the same depth. All internal nodes have degree 2. </a:t>
            </a:r>
          </a:p>
          <a:p>
            <a:pPr marL="0" indent="0">
              <a:buNone/>
            </a:pPr>
            <a:endParaRPr lang="en-US" dirty="0"/>
          </a:p>
          <a:p>
            <a:pPr marL="0" indent="0">
              <a:buNone/>
            </a:pPr>
            <a:endParaRPr lang="en-IN" dirty="0"/>
          </a:p>
        </p:txBody>
      </p:sp>
      <p:pic>
        <p:nvPicPr>
          <p:cNvPr id="4" name="Picture 3">
            <a:extLst>
              <a:ext uri="{FF2B5EF4-FFF2-40B4-BE49-F238E27FC236}">
                <a16:creationId xmlns:a16="http://schemas.microsoft.com/office/drawing/2014/main" id="{F757F969-9D6A-40B4-B93E-37B9C4532C9D}"/>
              </a:ext>
            </a:extLst>
          </p:cNvPr>
          <p:cNvPicPr>
            <a:picLocks noChangeAspect="1"/>
          </p:cNvPicPr>
          <p:nvPr/>
        </p:nvPicPr>
        <p:blipFill>
          <a:blip r:embed="rId2"/>
          <a:stretch>
            <a:fillRect/>
          </a:stretch>
        </p:blipFill>
        <p:spPr>
          <a:xfrm>
            <a:off x="3588079" y="2437763"/>
            <a:ext cx="6812194" cy="3975737"/>
          </a:xfrm>
          <a:prstGeom prst="rect">
            <a:avLst/>
          </a:prstGeom>
        </p:spPr>
      </p:pic>
    </p:spTree>
    <p:extLst>
      <p:ext uri="{BB962C8B-B14F-4D97-AF65-F5344CB8AC3E}">
        <p14:creationId xmlns:p14="http://schemas.microsoft.com/office/powerpoint/2010/main" val="981584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4BAA-A3E3-4AEE-AFA8-73C210F3F9C1}"/>
              </a:ext>
            </a:extLst>
          </p:cNvPr>
          <p:cNvSpPr>
            <a:spLocks noGrp="1"/>
          </p:cNvSpPr>
          <p:nvPr>
            <p:ph type="title"/>
          </p:nvPr>
        </p:nvSpPr>
        <p:spPr/>
        <p:txBody>
          <a:bodyPr/>
          <a:lstStyle/>
          <a:p>
            <a:r>
              <a:rPr lang="en-US" dirty="0"/>
              <a:t>Is this a tree?</a:t>
            </a:r>
            <a:endParaRPr lang="en-IN" dirty="0"/>
          </a:p>
        </p:txBody>
      </p:sp>
      <p:grpSp>
        <p:nvGrpSpPr>
          <p:cNvPr id="5" name="Group 45">
            <a:extLst>
              <a:ext uri="{FF2B5EF4-FFF2-40B4-BE49-F238E27FC236}">
                <a16:creationId xmlns:a16="http://schemas.microsoft.com/office/drawing/2014/main" id="{D2E5FCFB-9497-4BFB-819C-F1A5AA72CDB7}"/>
              </a:ext>
            </a:extLst>
          </p:cNvPr>
          <p:cNvGrpSpPr>
            <a:grpSpLocks/>
          </p:cNvGrpSpPr>
          <p:nvPr/>
        </p:nvGrpSpPr>
        <p:grpSpPr bwMode="auto">
          <a:xfrm>
            <a:off x="4769782" y="1433926"/>
            <a:ext cx="556521" cy="543108"/>
            <a:chOff x="1389" y="1133"/>
            <a:chExt cx="360" cy="359"/>
          </a:xfrm>
        </p:grpSpPr>
        <p:sp>
          <p:nvSpPr>
            <p:cNvPr id="30" name="Oval 46">
              <a:extLst>
                <a:ext uri="{FF2B5EF4-FFF2-40B4-BE49-F238E27FC236}">
                  <a16:creationId xmlns:a16="http://schemas.microsoft.com/office/drawing/2014/main" id="{2383444D-E197-41A0-9A1F-92CB48E81799}"/>
                </a:ext>
              </a:extLst>
            </p:cNvPr>
            <p:cNvSpPr>
              <a:spLocks noChangeArrowheads="1"/>
            </p:cNvSpPr>
            <p:nvPr/>
          </p:nvSpPr>
          <p:spPr bwMode="auto">
            <a:xfrm>
              <a:off x="1389" y="1133"/>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1" name="Rectangle 47">
              <a:extLst>
                <a:ext uri="{FF2B5EF4-FFF2-40B4-BE49-F238E27FC236}">
                  <a16:creationId xmlns:a16="http://schemas.microsoft.com/office/drawing/2014/main" id="{DAB1EE46-031B-4364-BA8A-0080ACE9D92A}"/>
                </a:ext>
              </a:extLst>
            </p:cNvPr>
            <p:cNvSpPr>
              <a:spLocks noChangeArrowheads="1"/>
            </p:cNvSpPr>
            <p:nvPr/>
          </p:nvSpPr>
          <p:spPr bwMode="auto">
            <a:xfrm>
              <a:off x="1458" y="1186"/>
              <a:ext cx="26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A</a:t>
              </a:r>
            </a:p>
          </p:txBody>
        </p:sp>
      </p:grpSp>
      <p:grpSp>
        <p:nvGrpSpPr>
          <p:cNvPr id="6" name="Group 48">
            <a:extLst>
              <a:ext uri="{FF2B5EF4-FFF2-40B4-BE49-F238E27FC236}">
                <a16:creationId xmlns:a16="http://schemas.microsoft.com/office/drawing/2014/main" id="{D797BC73-8EAA-4080-B197-FC986BA819C6}"/>
              </a:ext>
            </a:extLst>
          </p:cNvPr>
          <p:cNvGrpSpPr>
            <a:grpSpLocks/>
          </p:cNvGrpSpPr>
          <p:nvPr/>
        </p:nvGrpSpPr>
        <p:grpSpPr bwMode="auto">
          <a:xfrm>
            <a:off x="4080930" y="2415757"/>
            <a:ext cx="556521" cy="543108"/>
            <a:chOff x="1004" y="1702"/>
            <a:chExt cx="360" cy="359"/>
          </a:xfrm>
        </p:grpSpPr>
        <p:sp>
          <p:nvSpPr>
            <p:cNvPr id="28" name="Oval 49">
              <a:extLst>
                <a:ext uri="{FF2B5EF4-FFF2-40B4-BE49-F238E27FC236}">
                  <a16:creationId xmlns:a16="http://schemas.microsoft.com/office/drawing/2014/main" id="{E9E55F1B-5750-4ADC-8D30-2A00EA7BAC7C}"/>
                </a:ext>
              </a:extLst>
            </p:cNvPr>
            <p:cNvSpPr>
              <a:spLocks noChangeArrowheads="1"/>
            </p:cNvSpPr>
            <p:nvPr/>
          </p:nvSpPr>
          <p:spPr bwMode="auto">
            <a:xfrm>
              <a:off x="1004" y="1702"/>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9" name="Rectangle 50">
              <a:extLst>
                <a:ext uri="{FF2B5EF4-FFF2-40B4-BE49-F238E27FC236}">
                  <a16:creationId xmlns:a16="http://schemas.microsoft.com/office/drawing/2014/main" id="{1B01B9B0-9825-45B6-B5F2-5F570A31FA2A}"/>
                </a:ext>
              </a:extLst>
            </p:cNvPr>
            <p:cNvSpPr>
              <a:spLocks noChangeArrowheads="1"/>
            </p:cNvSpPr>
            <p:nvPr/>
          </p:nvSpPr>
          <p:spPr bwMode="auto">
            <a:xfrm>
              <a:off x="1073" y="1754"/>
              <a:ext cx="25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B</a:t>
              </a:r>
            </a:p>
          </p:txBody>
        </p:sp>
      </p:grpSp>
      <p:sp>
        <p:nvSpPr>
          <p:cNvPr id="7" name="Line 51">
            <a:extLst>
              <a:ext uri="{FF2B5EF4-FFF2-40B4-BE49-F238E27FC236}">
                <a16:creationId xmlns:a16="http://schemas.microsoft.com/office/drawing/2014/main" id="{6F46062D-0696-479A-A96F-39C589621F33}"/>
              </a:ext>
            </a:extLst>
          </p:cNvPr>
          <p:cNvSpPr>
            <a:spLocks noChangeShapeType="1"/>
          </p:cNvSpPr>
          <p:nvPr/>
        </p:nvSpPr>
        <p:spPr bwMode="auto">
          <a:xfrm flipH="1">
            <a:off x="4479531" y="1977033"/>
            <a:ext cx="408115" cy="4387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12" name="Group 60">
            <a:extLst>
              <a:ext uri="{FF2B5EF4-FFF2-40B4-BE49-F238E27FC236}">
                <a16:creationId xmlns:a16="http://schemas.microsoft.com/office/drawing/2014/main" id="{80487434-1B77-4E08-9D84-B945CF260314}"/>
              </a:ext>
            </a:extLst>
          </p:cNvPr>
          <p:cNvGrpSpPr>
            <a:grpSpLocks/>
          </p:cNvGrpSpPr>
          <p:nvPr/>
        </p:nvGrpSpPr>
        <p:grpSpPr bwMode="auto">
          <a:xfrm>
            <a:off x="2125053" y="5183285"/>
            <a:ext cx="556521" cy="543108"/>
            <a:chOff x="468" y="3468"/>
            <a:chExt cx="360" cy="359"/>
          </a:xfrm>
        </p:grpSpPr>
        <p:sp>
          <p:nvSpPr>
            <p:cNvPr id="22" name="Oval 61">
              <a:extLst>
                <a:ext uri="{FF2B5EF4-FFF2-40B4-BE49-F238E27FC236}">
                  <a16:creationId xmlns:a16="http://schemas.microsoft.com/office/drawing/2014/main" id="{5F98CB1E-2A4B-422A-8D57-F1BF3560E377}"/>
                </a:ext>
              </a:extLst>
            </p:cNvPr>
            <p:cNvSpPr>
              <a:spLocks noChangeArrowheads="1"/>
            </p:cNvSpPr>
            <p:nvPr/>
          </p:nvSpPr>
          <p:spPr bwMode="auto">
            <a:xfrm>
              <a:off x="468" y="3468"/>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 name="Rectangle 62">
              <a:extLst>
                <a:ext uri="{FF2B5EF4-FFF2-40B4-BE49-F238E27FC236}">
                  <a16:creationId xmlns:a16="http://schemas.microsoft.com/office/drawing/2014/main" id="{66DBD4AE-7C8E-47E3-9F20-6C7BFD98E7EA}"/>
                </a:ext>
              </a:extLst>
            </p:cNvPr>
            <p:cNvSpPr>
              <a:spLocks noChangeArrowheads="1"/>
            </p:cNvSpPr>
            <p:nvPr/>
          </p:nvSpPr>
          <p:spPr bwMode="auto">
            <a:xfrm>
              <a:off x="537" y="3520"/>
              <a:ext cx="242"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E</a:t>
              </a:r>
            </a:p>
          </p:txBody>
        </p:sp>
      </p:grpSp>
      <p:sp>
        <p:nvSpPr>
          <p:cNvPr id="13" name="Line 63">
            <a:extLst>
              <a:ext uri="{FF2B5EF4-FFF2-40B4-BE49-F238E27FC236}">
                <a16:creationId xmlns:a16="http://schemas.microsoft.com/office/drawing/2014/main" id="{EDF9AF13-CCA5-4485-A75C-C61A48FAD9C2}"/>
              </a:ext>
            </a:extLst>
          </p:cNvPr>
          <p:cNvSpPr>
            <a:spLocks noChangeShapeType="1"/>
          </p:cNvSpPr>
          <p:nvPr/>
        </p:nvSpPr>
        <p:spPr bwMode="auto">
          <a:xfrm flipH="1">
            <a:off x="2533168" y="4798038"/>
            <a:ext cx="313816" cy="42359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14" name="Group 64">
            <a:extLst>
              <a:ext uri="{FF2B5EF4-FFF2-40B4-BE49-F238E27FC236}">
                <a16:creationId xmlns:a16="http://schemas.microsoft.com/office/drawing/2014/main" id="{9E14FCF6-C25F-4287-AA9D-E464148D85F3}"/>
              </a:ext>
            </a:extLst>
          </p:cNvPr>
          <p:cNvGrpSpPr>
            <a:grpSpLocks/>
          </p:cNvGrpSpPr>
          <p:nvPr/>
        </p:nvGrpSpPr>
        <p:grpSpPr bwMode="auto">
          <a:xfrm>
            <a:off x="3355652" y="3437723"/>
            <a:ext cx="556521" cy="543108"/>
            <a:chOff x="873" y="2289"/>
            <a:chExt cx="360" cy="359"/>
          </a:xfrm>
        </p:grpSpPr>
        <p:sp>
          <p:nvSpPr>
            <p:cNvPr id="20" name="Oval 65">
              <a:extLst>
                <a:ext uri="{FF2B5EF4-FFF2-40B4-BE49-F238E27FC236}">
                  <a16:creationId xmlns:a16="http://schemas.microsoft.com/office/drawing/2014/main" id="{24291BF2-7D97-47C6-B9FB-4C35F41C2C1D}"/>
                </a:ext>
              </a:extLst>
            </p:cNvPr>
            <p:cNvSpPr>
              <a:spLocks noChangeArrowheads="1"/>
            </p:cNvSpPr>
            <p:nvPr/>
          </p:nvSpPr>
          <p:spPr bwMode="auto">
            <a:xfrm>
              <a:off x="873" y="2289"/>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 name="Rectangle 66">
              <a:extLst>
                <a:ext uri="{FF2B5EF4-FFF2-40B4-BE49-F238E27FC236}">
                  <a16:creationId xmlns:a16="http://schemas.microsoft.com/office/drawing/2014/main" id="{4F31A162-2415-4C94-8186-842DC8D3B6AD}"/>
                </a:ext>
              </a:extLst>
            </p:cNvPr>
            <p:cNvSpPr>
              <a:spLocks noChangeArrowheads="1"/>
            </p:cNvSpPr>
            <p:nvPr/>
          </p:nvSpPr>
          <p:spPr bwMode="auto">
            <a:xfrm>
              <a:off x="942" y="2341"/>
              <a:ext cx="25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dirty="0">
                  <a:ea typeface="PMingLiU" panose="02020500000000000000" pitchFamily="18" charset="-120"/>
                </a:rPr>
                <a:t>C</a:t>
              </a:r>
            </a:p>
          </p:txBody>
        </p:sp>
      </p:grpSp>
      <p:grpSp>
        <p:nvGrpSpPr>
          <p:cNvPr id="15" name="Group 67">
            <a:extLst>
              <a:ext uri="{FF2B5EF4-FFF2-40B4-BE49-F238E27FC236}">
                <a16:creationId xmlns:a16="http://schemas.microsoft.com/office/drawing/2014/main" id="{A2C37D9F-6B18-40AD-91E1-8061033E8BDE}"/>
              </a:ext>
            </a:extLst>
          </p:cNvPr>
          <p:cNvGrpSpPr>
            <a:grpSpLocks/>
          </p:cNvGrpSpPr>
          <p:nvPr/>
        </p:nvGrpSpPr>
        <p:grpSpPr bwMode="auto">
          <a:xfrm>
            <a:off x="2740317" y="4256443"/>
            <a:ext cx="556521" cy="543108"/>
            <a:chOff x="648" y="2834"/>
            <a:chExt cx="360" cy="359"/>
          </a:xfrm>
        </p:grpSpPr>
        <p:sp>
          <p:nvSpPr>
            <p:cNvPr id="18" name="Oval 68">
              <a:extLst>
                <a:ext uri="{FF2B5EF4-FFF2-40B4-BE49-F238E27FC236}">
                  <a16:creationId xmlns:a16="http://schemas.microsoft.com/office/drawing/2014/main" id="{8E752195-3C37-4A2C-9D85-82094AA7AE04}"/>
                </a:ext>
              </a:extLst>
            </p:cNvPr>
            <p:cNvSpPr>
              <a:spLocks noChangeArrowheads="1"/>
            </p:cNvSpPr>
            <p:nvPr/>
          </p:nvSpPr>
          <p:spPr bwMode="auto">
            <a:xfrm>
              <a:off x="648" y="2834"/>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 name="Rectangle 69">
              <a:extLst>
                <a:ext uri="{FF2B5EF4-FFF2-40B4-BE49-F238E27FC236}">
                  <a16:creationId xmlns:a16="http://schemas.microsoft.com/office/drawing/2014/main" id="{5372C9DC-0169-4F8B-B5B0-031DB34C9916}"/>
                </a:ext>
              </a:extLst>
            </p:cNvPr>
            <p:cNvSpPr>
              <a:spLocks noChangeArrowheads="1"/>
            </p:cNvSpPr>
            <p:nvPr/>
          </p:nvSpPr>
          <p:spPr bwMode="auto">
            <a:xfrm>
              <a:off x="717" y="2886"/>
              <a:ext cx="26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D</a:t>
              </a:r>
            </a:p>
          </p:txBody>
        </p:sp>
      </p:grpSp>
      <p:sp>
        <p:nvSpPr>
          <p:cNvPr id="16" name="Line 70">
            <a:extLst>
              <a:ext uri="{FF2B5EF4-FFF2-40B4-BE49-F238E27FC236}">
                <a16:creationId xmlns:a16="http://schemas.microsoft.com/office/drawing/2014/main" id="{665A86A7-2878-4474-9B74-682483E5D976}"/>
              </a:ext>
            </a:extLst>
          </p:cNvPr>
          <p:cNvSpPr>
            <a:spLocks noChangeShapeType="1"/>
          </p:cNvSpPr>
          <p:nvPr/>
        </p:nvSpPr>
        <p:spPr bwMode="auto">
          <a:xfrm flipH="1">
            <a:off x="3830735" y="2957351"/>
            <a:ext cx="396200" cy="46292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7" name="Line 71">
            <a:extLst>
              <a:ext uri="{FF2B5EF4-FFF2-40B4-BE49-F238E27FC236}">
                <a16:creationId xmlns:a16="http://schemas.microsoft.com/office/drawing/2014/main" id="{D3163109-DDA4-4F95-9BC6-3DE2996DD3C1}"/>
              </a:ext>
            </a:extLst>
          </p:cNvPr>
          <p:cNvSpPr>
            <a:spLocks noChangeShapeType="1"/>
          </p:cNvSpPr>
          <p:nvPr/>
        </p:nvSpPr>
        <p:spPr bwMode="auto">
          <a:xfrm flipH="1">
            <a:off x="3226085" y="3979318"/>
            <a:ext cx="200320" cy="27418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405727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057400" y="381000"/>
            <a:ext cx="7620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zh-TW" sz="4000" i="1">
                <a:solidFill>
                  <a:schemeClr val="hlink"/>
                </a:solidFill>
                <a:latin typeface="Georgia" panose="02040502050405020303" pitchFamily="18" charset="0"/>
                <a:ea typeface="PMingLiU" panose="02020500000000000000" pitchFamily="18" charset="-120"/>
              </a:rPr>
              <a:t>Examples of the Binary Tree</a:t>
            </a:r>
          </a:p>
        </p:txBody>
      </p:sp>
      <p:grpSp>
        <p:nvGrpSpPr>
          <p:cNvPr id="20483" name="Group 3"/>
          <p:cNvGrpSpPr>
            <a:grpSpLocks/>
          </p:cNvGrpSpPr>
          <p:nvPr/>
        </p:nvGrpSpPr>
        <p:grpSpPr bwMode="auto">
          <a:xfrm>
            <a:off x="6368362" y="1676400"/>
            <a:ext cx="3924987" cy="4495800"/>
            <a:chOff x="3009" y="1350"/>
            <a:chExt cx="2515" cy="2897"/>
          </a:xfrm>
        </p:grpSpPr>
        <p:grpSp>
          <p:nvGrpSpPr>
            <p:cNvPr id="20513" name="Group 4"/>
            <p:cNvGrpSpPr>
              <a:grpSpLocks/>
            </p:cNvGrpSpPr>
            <p:nvPr/>
          </p:nvGrpSpPr>
          <p:grpSpPr bwMode="auto">
            <a:xfrm>
              <a:off x="4263" y="1680"/>
              <a:ext cx="360" cy="359"/>
              <a:chOff x="4229" y="1348"/>
              <a:chExt cx="360" cy="359"/>
            </a:xfrm>
          </p:grpSpPr>
          <p:sp>
            <p:nvSpPr>
              <p:cNvPr id="20551" name="Oval 5"/>
              <p:cNvSpPr>
                <a:spLocks noChangeArrowheads="1"/>
              </p:cNvSpPr>
              <p:nvPr/>
            </p:nvSpPr>
            <p:spPr bwMode="auto">
              <a:xfrm>
                <a:off x="4229" y="1348"/>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52" name="Rectangle 6"/>
              <p:cNvSpPr>
                <a:spLocks noChangeArrowheads="1"/>
              </p:cNvSpPr>
              <p:nvPr/>
            </p:nvSpPr>
            <p:spPr bwMode="auto">
              <a:xfrm>
                <a:off x="4298" y="1401"/>
                <a:ext cx="26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A</a:t>
                </a:r>
              </a:p>
            </p:txBody>
          </p:sp>
        </p:grpSp>
        <p:grpSp>
          <p:nvGrpSpPr>
            <p:cNvPr id="20514" name="Group 7"/>
            <p:cNvGrpSpPr>
              <a:grpSpLocks/>
            </p:cNvGrpSpPr>
            <p:nvPr/>
          </p:nvGrpSpPr>
          <p:grpSpPr bwMode="auto">
            <a:xfrm>
              <a:off x="3652" y="2399"/>
              <a:ext cx="360" cy="359"/>
              <a:chOff x="3618" y="2067"/>
              <a:chExt cx="360" cy="359"/>
            </a:xfrm>
          </p:grpSpPr>
          <p:sp>
            <p:nvSpPr>
              <p:cNvPr id="20549" name="Oval 8"/>
              <p:cNvSpPr>
                <a:spLocks noChangeArrowheads="1"/>
              </p:cNvSpPr>
              <p:nvPr/>
            </p:nvSpPr>
            <p:spPr bwMode="auto">
              <a:xfrm>
                <a:off x="3618" y="2067"/>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50" name="Rectangle 9"/>
              <p:cNvSpPr>
                <a:spLocks noChangeArrowheads="1"/>
              </p:cNvSpPr>
              <p:nvPr/>
            </p:nvSpPr>
            <p:spPr bwMode="auto">
              <a:xfrm>
                <a:off x="3687" y="2120"/>
                <a:ext cx="251"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B</a:t>
                </a:r>
              </a:p>
            </p:txBody>
          </p:sp>
        </p:grpSp>
        <p:sp>
          <p:nvSpPr>
            <p:cNvPr id="20515" name="Line 10"/>
            <p:cNvSpPr>
              <a:spLocks noChangeShapeType="1"/>
            </p:cNvSpPr>
            <p:nvPr/>
          </p:nvSpPr>
          <p:spPr bwMode="auto">
            <a:xfrm flipH="1">
              <a:off x="3840" y="1989"/>
              <a:ext cx="482" cy="40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20516" name="Group 11"/>
            <p:cNvGrpSpPr>
              <a:grpSpLocks/>
            </p:cNvGrpSpPr>
            <p:nvPr/>
          </p:nvGrpSpPr>
          <p:grpSpPr bwMode="auto">
            <a:xfrm>
              <a:off x="4843" y="2420"/>
              <a:ext cx="360" cy="359"/>
              <a:chOff x="4809" y="2088"/>
              <a:chExt cx="360" cy="359"/>
            </a:xfrm>
          </p:grpSpPr>
          <p:sp>
            <p:nvSpPr>
              <p:cNvPr id="20547" name="Oval 12"/>
              <p:cNvSpPr>
                <a:spLocks noChangeArrowheads="1"/>
              </p:cNvSpPr>
              <p:nvPr/>
            </p:nvSpPr>
            <p:spPr bwMode="auto">
              <a:xfrm>
                <a:off x="4809" y="2088"/>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48" name="Rectangle 13"/>
              <p:cNvSpPr>
                <a:spLocks noChangeArrowheads="1"/>
              </p:cNvSpPr>
              <p:nvPr/>
            </p:nvSpPr>
            <p:spPr bwMode="auto">
              <a:xfrm>
                <a:off x="4878" y="2141"/>
                <a:ext cx="251"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C</a:t>
                </a:r>
              </a:p>
            </p:txBody>
          </p:sp>
        </p:grpSp>
        <p:grpSp>
          <p:nvGrpSpPr>
            <p:cNvPr id="20517" name="Group 14"/>
            <p:cNvGrpSpPr>
              <a:grpSpLocks/>
            </p:cNvGrpSpPr>
            <p:nvPr/>
          </p:nvGrpSpPr>
          <p:grpSpPr bwMode="auto">
            <a:xfrm>
              <a:off x="5164" y="3096"/>
              <a:ext cx="360" cy="359"/>
              <a:chOff x="5130" y="2764"/>
              <a:chExt cx="360" cy="359"/>
            </a:xfrm>
          </p:grpSpPr>
          <p:sp>
            <p:nvSpPr>
              <p:cNvPr id="20545" name="Oval 15"/>
              <p:cNvSpPr>
                <a:spLocks noChangeArrowheads="1"/>
              </p:cNvSpPr>
              <p:nvPr/>
            </p:nvSpPr>
            <p:spPr bwMode="auto">
              <a:xfrm>
                <a:off x="5130" y="2764"/>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46" name="Rectangle 16"/>
              <p:cNvSpPr>
                <a:spLocks noChangeArrowheads="1"/>
              </p:cNvSpPr>
              <p:nvPr/>
            </p:nvSpPr>
            <p:spPr bwMode="auto">
              <a:xfrm>
                <a:off x="5199" y="2817"/>
                <a:ext cx="26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G</a:t>
                </a:r>
              </a:p>
            </p:txBody>
          </p:sp>
        </p:grpSp>
        <p:sp>
          <p:nvSpPr>
            <p:cNvPr id="20518" name="Line 17"/>
            <p:cNvSpPr>
              <a:spLocks noChangeShapeType="1"/>
            </p:cNvSpPr>
            <p:nvPr/>
          </p:nvSpPr>
          <p:spPr bwMode="auto">
            <a:xfrm>
              <a:off x="5127" y="2772"/>
              <a:ext cx="181" cy="31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20519" name="Group 18"/>
            <p:cNvGrpSpPr>
              <a:grpSpLocks/>
            </p:cNvGrpSpPr>
            <p:nvPr/>
          </p:nvGrpSpPr>
          <p:grpSpPr bwMode="auto">
            <a:xfrm>
              <a:off x="3985" y="3127"/>
              <a:ext cx="360" cy="359"/>
              <a:chOff x="3951" y="2795"/>
              <a:chExt cx="360" cy="359"/>
            </a:xfrm>
          </p:grpSpPr>
          <p:sp>
            <p:nvSpPr>
              <p:cNvPr id="20543" name="Oval 19"/>
              <p:cNvSpPr>
                <a:spLocks noChangeArrowheads="1"/>
              </p:cNvSpPr>
              <p:nvPr/>
            </p:nvSpPr>
            <p:spPr bwMode="auto">
              <a:xfrm>
                <a:off x="3951" y="2795"/>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44" name="Rectangle 20"/>
              <p:cNvSpPr>
                <a:spLocks noChangeArrowheads="1"/>
              </p:cNvSpPr>
              <p:nvPr/>
            </p:nvSpPr>
            <p:spPr bwMode="auto">
              <a:xfrm>
                <a:off x="4020" y="2848"/>
                <a:ext cx="239"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E</a:t>
                </a:r>
              </a:p>
            </p:txBody>
          </p:sp>
        </p:grpSp>
        <p:grpSp>
          <p:nvGrpSpPr>
            <p:cNvPr id="20520" name="Group 21"/>
            <p:cNvGrpSpPr>
              <a:grpSpLocks/>
            </p:cNvGrpSpPr>
            <p:nvPr/>
          </p:nvGrpSpPr>
          <p:grpSpPr bwMode="auto">
            <a:xfrm>
              <a:off x="3696" y="3888"/>
              <a:ext cx="360" cy="359"/>
              <a:chOff x="3662" y="3556"/>
              <a:chExt cx="360" cy="359"/>
            </a:xfrm>
          </p:grpSpPr>
          <p:sp>
            <p:nvSpPr>
              <p:cNvPr id="20541" name="Oval 22"/>
              <p:cNvSpPr>
                <a:spLocks noChangeArrowheads="1"/>
              </p:cNvSpPr>
              <p:nvPr/>
            </p:nvSpPr>
            <p:spPr bwMode="auto">
              <a:xfrm>
                <a:off x="3662" y="3556"/>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42" name="Rectangle 23"/>
              <p:cNvSpPr>
                <a:spLocks noChangeArrowheads="1"/>
              </p:cNvSpPr>
              <p:nvPr/>
            </p:nvSpPr>
            <p:spPr bwMode="auto">
              <a:xfrm>
                <a:off x="3731" y="3609"/>
                <a:ext cx="18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I</a:t>
                </a:r>
              </a:p>
            </p:txBody>
          </p:sp>
        </p:grpSp>
        <p:sp>
          <p:nvSpPr>
            <p:cNvPr id="20521" name="Line 24"/>
            <p:cNvSpPr>
              <a:spLocks noChangeShapeType="1"/>
            </p:cNvSpPr>
            <p:nvPr/>
          </p:nvSpPr>
          <p:spPr bwMode="auto">
            <a:xfrm>
              <a:off x="3605" y="3499"/>
              <a:ext cx="267" cy="38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20522" name="Group 25"/>
            <p:cNvGrpSpPr>
              <a:grpSpLocks/>
            </p:cNvGrpSpPr>
            <p:nvPr/>
          </p:nvGrpSpPr>
          <p:grpSpPr bwMode="auto">
            <a:xfrm>
              <a:off x="3362" y="3116"/>
              <a:ext cx="360" cy="359"/>
              <a:chOff x="3328" y="2784"/>
              <a:chExt cx="360" cy="359"/>
            </a:xfrm>
          </p:grpSpPr>
          <p:sp>
            <p:nvSpPr>
              <p:cNvPr id="20539" name="Oval 26"/>
              <p:cNvSpPr>
                <a:spLocks noChangeArrowheads="1"/>
              </p:cNvSpPr>
              <p:nvPr/>
            </p:nvSpPr>
            <p:spPr bwMode="auto">
              <a:xfrm>
                <a:off x="3328" y="2784"/>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40" name="Rectangle 27"/>
              <p:cNvSpPr>
                <a:spLocks noChangeArrowheads="1"/>
              </p:cNvSpPr>
              <p:nvPr/>
            </p:nvSpPr>
            <p:spPr bwMode="auto">
              <a:xfrm>
                <a:off x="3397" y="2837"/>
                <a:ext cx="26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D</a:t>
                </a:r>
              </a:p>
            </p:txBody>
          </p:sp>
        </p:grpSp>
        <p:grpSp>
          <p:nvGrpSpPr>
            <p:cNvPr id="20523" name="Group 28"/>
            <p:cNvGrpSpPr>
              <a:grpSpLocks/>
            </p:cNvGrpSpPr>
            <p:nvPr/>
          </p:nvGrpSpPr>
          <p:grpSpPr bwMode="auto">
            <a:xfrm>
              <a:off x="3009" y="3865"/>
              <a:ext cx="360" cy="359"/>
              <a:chOff x="2975" y="3533"/>
              <a:chExt cx="360" cy="359"/>
            </a:xfrm>
          </p:grpSpPr>
          <p:sp>
            <p:nvSpPr>
              <p:cNvPr id="20537" name="Oval 29"/>
              <p:cNvSpPr>
                <a:spLocks noChangeArrowheads="1"/>
              </p:cNvSpPr>
              <p:nvPr/>
            </p:nvSpPr>
            <p:spPr bwMode="auto">
              <a:xfrm>
                <a:off x="2975" y="3533"/>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38" name="Rectangle 30"/>
              <p:cNvSpPr>
                <a:spLocks noChangeArrowheads="1"/>
              </p:cNvSpPr>
              <p:nvPr/>
            </p:nvSpPr>
            <p:spPr bwMode="auto">
              <a:xfrm>
                <a:off x="3044" y="3586"/>
                <a:ext cx="25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H</a:t>
                </a:r>
              </a:p>
            </p:txBody>
          </p:sp>
        </p:grpSp>
        <p:grpSp>
          <p:nvGrpSpPr>
            <p:cNvPr id="20524" name="Group 31"/>
            <p:cNvGrpSpPr>
              <a:grpSpLocks/>
            </p:cNvGrpSpPr>
            <p:nvPr/>
          </p:nvGrpSpPr>
          <p:grpSpPr bwMode="auto">
            <a:xfrm>
              <a:off x="4552" y="3095"/>
              <a:ext cx="360" cy="359"/>
              <a:chOff x="4518" y="2763"/>
              <a:chExt cx="360" cy="359"/>
            </a:xfrm>
          </p:grpSpPr>
          <p:sp>
            <p:nvSpPr>
              <p:cNvPr id="20535" name="Oval 32"/>
              <p:cNvSpPr>
                <a:spLocks noChangeArrowheads="1"/>
              </p:cNvSpPr>
              <p:nvPr/>
            </p:nvSpPr>
            <p:spPr bwMode="auto">
              <a:xfrm>
                <a:off x="4518" y="2763"/>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36" name="Rectangle 33"/>
              <p:cNvSpPr>
                <a:spLocks noChangeArrowheads="1"/>
              </p:cNvSpPr>
              <p:nvPr/>
            </p:nvSpPr>
            <p:spPr bwMode="auto">
              <a:xfrm>
                <a:off x="4587" y="2816"/>
                <a:ext cx="229"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F</a:t>
                </a:r>
              </a:p>
            </p:txBody>
          </p:sp>
        </p:grpSp>
        <p:sp>
          <p:nvSpPr>
            <p:cNvPr id="20525" name="Line 34"/>
            <p:cNvSpPr>
              <a:spLocks noChangeShapeType="1"/>
            </p:cNvSpPr>
            <p:nvPr/>
          </p:nvSpPr>
          <p:spPr bwMode="auto">
            <a:xfrm flipH="1">
              <a:off x="4719" y="2771"/>
              <a:ext cx="203" cy="31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26" name="Line 35"/>
            <p:cNvSpPr>
              <a:spLocks noChangeShapeType="1"/>
            </p:cNvSpPr>
            <p:nvPr/>
          </p:nvSpPr>
          <p:spPr bwMode="auto">
            <a:xfrm>
              <a:off x="3894" y="2739"/>
              <a:ext cx="235" cy="38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27" name="Line 36"/>
            <p:cNvSpPr>
              <a:spLocks noChangeShapeType="1"/>
            </p:cNvSpPr>
            <p:nvPr/>
          </p:nvSpPr>
          <p:spPr bwMode="auto">
            <a:xfrm flipH="1">
              <a:off x="3529" y="2728"/>
              <a:ext cx="204" cy="38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28" name="Line 37"/>
            <p:cNvSpPr>
              <a:spLocks noChangeShapeType="1"/>
            </p:cNvSpPr>
            <p:nvPr/>
          </p:nvSpPr>
          <p:spPr bwMode="auto">
            <a:xfrm flipH="1">
              <a:off x="3186" y="3488"/>
              <a:ext cx="268" cy="3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29" name="Line 38"/>
            <p:cNvSpPr>
              <a:spLocks noChangeShapeType="1"/>
            </p:cNvSpPr>
            <p:nvPr/>
          </p:nvSpPr>
          <p:spPr bwMode="auto">
            <a:xfrm>
              <a:off x="4558" y="2000"/>
              <a:ext cx="450" cy="41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30" name="Rectangle 39"/>
            <p:cNvSpPr>
              <a:spLocks noChangeArrowheads="1"/>
            </p:cNvSpPr>
            <p:nvPr/>
          </p:nvSpPr>
          <p:spPr bwMode="auto">
            <a:xfrm>
              <a:off x="3568" y="1350"/>
              <a:ext cx="1869"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solidFill>
                    <a:srgbClr val="003399"/>
                  </a:solidFill>
                  <a:ea typeface="PMingLiU" panose="02020500000000000000" pitchFamily="18" charset="-120"/>
                </a:rPr>
                <a:t>Complete Binary Tree</a:t>
              </a:r>
              <a:endParaRPr kumimoji="1" lang="en-US" altLang="zh-TW">
                <a:ea typeface="PMingLiU" panose="02020500000000000000" pitchFamily="18" charset="-120"/>
              </a:endParaRPr>
            </a:p>
          </p:txBody>
        </p:sp>
      </p:grpSp>
      <p:grpSp>
        <p:nvGrpSpPr>
          <p:cNvPr id="20484" name="Group 44"/>
          <p:cNvGrpSpPr>
            <a:grpSpLocks/>
          </p:cNvGrpSpPr>
          <p:nvPr/>
        </p:nvGrpSpPr>
        <p:grpSpPr bwMode="auto">
          <a:xfrm>
            <a:off x="1989826" y="1676400"/>
            <a:ext cx="3833813" cy="4595998"/>
            <a:chOff x="223" y="912"/>
            <a:chExt cx="2480" cy="3038"/>
          </a:xfrm>
        </p:grpSpPr>
        <p:grpSp>
          <p:nvGrpSpPr>
            <p:cNvPr id="20485" name="Group 45"/>
            <p:cNvGrpSpPr>
              <a:grpSpLocks/>
            </p:cNvGrpSpPr>
            <p:nvPr/>
          </p:nvGrpSpPr>
          <p:grpSpPr bwMode="auto">
            <a:xfrm>
              <a:off x="1144" y="1307"/>
              <a:ext cx="360" cy="359"/>
              <a:chOff x="1389" y="1133"/>
              <a:chExt cx="360" cy="359"/>
            </a:xfrm>
          </p:grpSpPr>
          <p:sp>
            <p:nvSpPr>
              <p:cNvPr id="20511" name="Oval 46"/>
              <p:cNvSpPr>
                <a:spLocks noChangeArrowheads="1"/>
              </p:cNvSpPr>
              <p:nvPr/>
            </p:nvSpPr>
            <p:spPr bwMode="auto">
              <a:xfrm>
                <a:off x="1389" y="1133"/>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12" name="Rectangle 47"/>
              <p:cNvSpPr>
                <a:spLocks noChangeArrowheads="1"/>
              </p:cNvSpPr>
              <p:nvPr/>
            </p:nvSpPr>
            <p:spPr bwMode="auto">
              <a:xfrm>
                <a:off x="1458" y="1186"/>
                <a:ext cx="26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A</a:t>
                </a:r>
              </a:p>
            </p:txBody>
          </p:sp>
        </p:grpSp>
        <p:grpSp>
          <p:nvGrpSpPr>
            <p:cNvPr id="20486" name="Group 48"/>
            <p:cNvGrpSpPr>
              <a:grpSpLocks/>
            </p:cNvGrpSpPr>
            <p:nvPr/>
          </p:nvGrpSpPr>
          <p:grpSpPr bwMode="auto">
            <a:xfrm>
              <a:off x="759" y="1876"/>
              <a:ext cx="360" cy="359"/>
              <a:chOff x="1004" y="1702"/>
              <a:chExt cx="360" cy="359"/>
            </a:xfrm>
          </p:grpSpPr>
          <p:sp>
            <p:nvSpPr>
              <p:cNvPr id="20509" name="Oval 49"/>
              <p:cNvSpPr>
                <a:spLocks noChangeArrowheads="1"/>
              </p:cNvSpPr>
              <p:nvPr/>
            </p:nvSpPr>
            <p:spPr bwMode="auto">
              <a:xfrm>
                <a:off x="1004" y="1702"/>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10" name="Rectangle 50"/>
              <p:cNvSpPr>
                <a:spLocks noChangeArrowheads="1"/>
              </p:cNvSpPr>
              <p:nvPr/>
            </p:nvSpPr>
            <p:spPr bwMode="auto">
              <a:xfrm>
                <a:off x="1073" y="1754"/>
                <a:ext cx="25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B</a:t>
                </a:r>
              </a:p>
            </p:txBody>
          </p:sp>
        </p:grpSp>
        <p:sp>
          <p:nvSpPr>
            <p:cNvPr id="20487" name="Line 51"/>
            <p:cNvSpPr>
              <a:spLocks noChangeShapeType="1"/>
            </p:cNvSpPr>
            <p:nvPr/>
          </p:nvSpPr>
          <p:spPr bwMode="auto">
            <a:xfrm flipH="1">
              <a:off x="1000" y="1659"/>
              <a:ext cx="215" cy="2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20488" name="Group 52"/>
            <p:cNvGrpSpPr>
              <a:grpSpLocks/>
            </p:cNvGrpSpPr>
            <p:nvPr/>
          </p:nvGrpSpPr>
          <p:grpSpPr bwMode="auto">
            <a:xfrm>
              <a:off x="1968" y="1344"/>
              <a:ext cx="360" cy="359"/>
              <a:chOff x="2097" y="1123"/>
              <a:chExt cx="360" cy="359"/>
            </a:xfrm>
          </p:grpSpPr>
          <p:sp>
            <p:nvSpPr>
              <p:cNvPr id="20507" name="Oval 53"/>
              <p:cNvSpPr>
                <a:spLocks noChangeArrowheads="1"/>
              </p:cNvSpPr>
              <p:nvPr/>
            </p:nvSpPr>
            <p:spPr bwMode="auto">
              <a:xfrm>
                <a:off x="2097" y="1123"/>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8" name="Rectangle 54"/>
              <p:cNvSpPr>
                <a:spLocks noChangeArrowheads="1"/>
              </p:cNvSpPr>
              <p:nvPr/>
            </p:nvSpPr>
            <p:spPr bwMode="auto">
              <a:xfrm>
                <a:off x="2166" y="1175"/>
                <a:ext cx="26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A</a:t>
                </a:r>
              </a:p>
            </p:txBody>
          </p:sp>
        </p:grpSp>
        <p:grpSp>
          <p:nvGrpSpPr>
            <p:cNvPr id="20489" name="Group 55"/>
            <p:cNvGrpSpPr>
              <a:grpSpLocks/>
            </p:cNvGrpSpPr>
            <p:nvPr/>
          </p:nvGrpSpPr>
          <p:grpSpPr bwMode="auto">
            <a:xfrm>
              <a:off x="2343" y="1924"/>
              <a:ext cx="360" cy="359"/>
              <a:chOff x="2472" y="1703"/>
              <a:chExt cx="360" cy="359"/>
            </a:xfrm>
          </p:grpSpPr>
          <p:sp>
            <p:nvSpPr>
              <p:cNvPr id="20505" name="Oval 56"/>
              <p:cNvSpPr>
                <a:spLocks noChangeArrowheads="1"/>
              </p:cNvSpPr>
              <p:nvPr/>
            </p:nvSpPr>
            <p:spPr bwMode="auto">
              <a:xfrm>
                <a:off x="2472" y="1703"/>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6" name="Rectangle 57"/>
              <p:cNvSpPr>
                <a:spLocks noChangeArrowheads="1"/>
              </p:cNvSpPr>
              <p:nvPr/>
            </p:nvSpPr>
            <p:spPr bwMode="auto">
              <a:xfrm>
                <a:off x="2541" y="1756"/>
                <a:ext cx="25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B</a:t>
                </a:r>
              </a:p>
            </p:txBody>
          </p:sp>
        </p:grpSp>
        <p:sp>
          <p:nvSpPr>
            <p:cNvPr id="20490" name="Line 58"/>
            <p:cNvSpPr>
              <a:spLocks noChangeShapeType="1"/>
            </p:cNvSpPr>
            <p:nvPr/>
          </p:nvSpPr>
          <p:spPr bwMode="auto">
            <a:xfrm>
              <a:off x="2231" y="1695"/>
              <a:ext cx="256" cy="21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1" name="Rectangle 59"/>
            <p:cNvSpPr>
              <a:spLocks noChangeArrowheads="1"/>
            </p:cNvSpPr>
            <p:nvPr/>
          </p:nvSpPr>
          <p:spPr bwMode="auto">
            <a:xfrm>
              <a:off x="912" y="912"/>
              <a:ext cx="1745"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solidFill>
                    <a:srgbClr val="003399"/>
                  </a:solidFill>
                  <a:ea typeface="PMingLiU" panose="02020500000000000000" pitchFamily="18" charset="-120"/>
                </a:rPr>
                <a:t>Skewed Binary Tree</a:t>
              </a:r>
              <a:endParaRPr kumimoji="1" lang="en-US" altLang="zh-TW">
                <a:ea typeface="PMingLiU" panose="02020500000000000000" pitchFamily="18" charset="-120"/>
              </a:endParaRPr>
            </a:p>
          </p:txBody>
        </p:sp>
        <p:grpSp>
          <p:nvGrpSpPr>
            <p:cNvPr id="20492" name="Group 60"/>
            <p:cNvGrpSpPr>
              <a:grpSpLocks/>
            </p:cNvGrpSpPr>
            <p:nvPr/>
          </p:nvGrpSpPr>
          <p:grpSpPr bwMode="auto">
            <a:xfrm>
              <a:off x="223" y="3591"/>
              <a:ext cx="360" cy="359"/>
              <a:chOff x="468" y="3468"/>
              <a:chExt cx="360" cy="359"/>
            </a:xfrm>
          </p:grpSpPr>
          <p:sp>
            <p:nvSpPr>
              <p:cNvPr id="20503" name="Oval 61"/>
              <p:cNvSpPr>
                <a:spLocks noChangeArrowheads="1"/>
              </p:cNvSpPr>
              <p:nvPr/>
            </p:nvSpPr>
            <p:spPr bwMode="auto">
              <a:xfrm>
                <a:off x="468" y="3468"/>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4" name="Rectangle 62"/>
              <p:cNvSpPr>
                <a:spLocks noChangeArrowheads="1"/>
              </p:cNvSpPr>
              <p:nvPr/>
            </p:nvSpPr>
            <p:spPr bwMode="auto">
              <a:xfrm>
                <a:off x="537" y="3520"/>
                <a:ext cx="242"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E</a:t>
                </a:r>
              </a:p>
            </p:txBody>
          </p:sp>
        </p:grpSp>
        <p:sp>
          <p:nvSpPr>
            <p:cNvPr id="20493" name="Line 63"/>
            <p:cNvSpPr>
              <a:spLocks noChangeShapeType="1"/>
            </p:cNvSpPr>
            <p:nvPr/>
          </p:nvSpPr>
          <p:spPr bwMode="auto">
            <a:xfrm flipH="1">
              <a:off x="357" y="3320"/>
              <a:ext cx="203" cy="2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20494" name="Group 64"/>
            <p:cNvGrpSpPr>
              <a:grpSpLocks/>
            </p:cNvGrpSpPr>
            <p:nvPr/>
          </p:nvGrpSpPr>
          <p:grpSpPr bwMode="auto">
            <a:xfrm>
              <a:off x="628" y="2463"/>
              <a:ext cx="360" cy="359"/>
              <a:chOff x="873" y="2289"/>
              <a:chExt cx="360" cy="359"/>
            </a:xfrm>
          </p:grpSpPr>
          <p:sp>
            <p:nvSpPr>
              <p:cNvPr id="20501" name="Oval 65"/>
              <p:cNvSpPr>
                <a:spLocks noChangeArrowheads="1"/>
              </p:cNvSpPr>
              <p:nvPr/>
            </p:nvSpPr>
            <p:spPr bwMode="auto">
              <a:xfrm>
                <a:off x="873" y="2289"/>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2" name="Rectangle 66"/>
              <p:cNvSpPr>
                <a:spLocks noChangeArrowheads="1"/>
              </p:cNvSpPr>
              <p:nvPr/>
            </p:nvSpPr>
            <p:spPr bwMode="auto">
              <a:xfrm>
                <a:off x="942" y="2341"/>
                <a:ext cx="25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dirty="0">
                    <a:ea typeface="PMingLiU" panose="02020500000000000000" pitchFamily="18" charset="-120"/>
                  </a:rPr>
                  <a:t>C</a:t>
                </a:r>
              </a:p>
            </p:txBody>
          </p:sp>
        </p:grpSp>
        <p:grpSp>
          <p:nvGrpSpPr>
            <p:cNvPr id="20495" name="Group 67"/>
            <p:cNvGrpSpPr>
              <a:grpSpLocks/>
            </p:cNvGrpSpPr>
            <p:nvPr/>
          </p:nvGrpSpPr>
          <p:grpSpPr bwMode="auto">
            <a:xfrm>
              <a:off x="403" y="2957"/>
              <a:ext cx="360" cy="359"/>
              <a:chOff x="648" y="2834"/>
              <a:chExt cx="360" cy="359"/>
            </a:xfrm>
          </p:grpSpPr>
          <p:sp>
            <p:nvSpPr>
              <p:cNvPr id="20499" name="Oval 68"/>
              <p:cNvSpPr>
                <a:spLocks noChangeArrowheads="1"/>
              </p:cNvSpPr>
              <p:nvPr/>
            </p:nvSpPr>
            <p:spPr bwMode="auto">
              <a:xfrm>
                <a:off x="648" y="2834"/>
                <a:ext cx="360" cy="359"/>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0" name="Rectangle 69"/>
              <p:cNvSpPr>
                <a:spLocks noChangeArrowheads="1"/>
              </p:cNvSpPr>
              <p:nvPr/>
            </p:nvSpPr>
            <p:spPr bwMode="auto">
              <a:xfrm>
                <a:off x="717" y="2886"/>
                <a:ext cx="26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n-US" altLang="zh-TW">
                    <a:ea typeface="PMingLiU" panose="02020500000000000000" pitchFamily="18" charset="-120"/>
                  </a:rPr>
                  <a:t>D</a:t>
                </a:r>
              </a:p>
            </p:txBody>
          </p:sp>
        </p:grpSp>
        <p:sp>
          <p:nvSpPr>
            <p:cNvPr id="20496" name="Line 70"/>
            <p:cNvSpPr>
              <a:spLocks noChangeShapeType="1"/>
            </p:cNvSpPr>
            <p:nvPr/>
          </p:nvSpPr>
          <p:spPr bwMode="auto">
            <a:xfrm flipH="1">
              <a:off x="795" y="2248"/>
              <a:ext cx="87" cy="2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497" name="Line 71"/>
            <p:cNvSpPr>
              <a:spLocks noChangeShapeType="1"/>
            </p:cNvSpPr>
            <p:nvPr/>
          </p:nvSpPr>
          <p:spPr bwMode="auto">
            <a:xfrm flipH="1">
              <a:off x="614" y="2784"/>
              <a:ext cx="106" cy="1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543296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BEF3-655B-4898-86F1-929253A56534}"/>
              </a:ext>
            </a:extLst>
          </p:cNvPr>
          <p:cNvSpPr>
            <a:spLocks noGrp="1"/>
          </p:cNvSpPr>
          <p:nvPr>
            <p:ph type="title"/>
          </p:nvPr>
        </p:nvSpPr>
        <p:spPr/>
        <p:txBody>
          <a:bodyPr/>
          <a:lstStyle/>
          <a:p>
            <a:r>
              <a:rPr lang="en-US" dirty="0"/>
              <a:t>Tree</a:t>
            </a:r>
            <a:endParaRPr lang="en-IN" dirty="0"/>
          </a:p>
        </p:txBody>
      </p:sp>
      <p:sp>
        <p:nvSpPr>
          <p:cNvPr id="3" name="Content Placeholder 2">
            <a:extLst>
              <a:ext uri="{FF2B5EF4-FFF2-40B4-BE49-F238E27FC236}">
                <a16:creationId xmlns:a16="http://schemas.microsoft.com/office/drawing/2014/main" id="{318836E9-74BD-428D-B154-14B15D9B5225}"/>
              </a:ext>
            </a:extLst>
          </p:cNvPr>
          <p:cNvSpPr>
            <a:spLocks noGrp="1"/>
          </p:cNvSpPr>
          <p:nvPr>
            <p:ph idx="1"/>
          </p:nvPr>
        </p:nvSpPr>
        <p:spPr/>
        <p:txBody>
          <a:bodyPr/>
          <a:lstStyle/>
          <a:p>
            <a:r>
              <a:rPr lang="en-US" sz="3200" dirty="0"/>
              <a:t>A tree has following general properties:</a:t>
            </a:r>
          </a:p>
          <a:p>
            <a:pPr lvl="1"/>
            <a:r>
              <a:rPr lang="en-US" sz="2800" dirty="0"/>
              <a:t>One node is distinguished as a </a:t>
            </a:r>
            <a:r>
              <a:rPr lang="en-US" sz="2800" b="1" dirty="0"/>
              <a:t>root</a:t>
            </a:r>
            <a:r>
              <a:rPr lang="en-US" sz="2800" dirty="0"/>
              <a:t>;</a:t>
            </a:r>
          </a:p>
          <a:p>
            <a:pPr lvl="1"/>
            <a:r>
              <a:rPr lang="en-US" sz="2800" dirty="0"/>
              <a:t>Every node (excluding root) is connected by a directed edge </a:t>
            </a:r>
            <a:r>
              <a:rPr lang="en-US" sz="2800" i="1" dirty="0"/>
              <a:t>from</a:t>
            </a:r>
            <a:r>
              <a:rPr lang="en-US" sz="2800" dirty="0"/>
              <a:t> exactly one other node called parent. </a:t>
            </a:r>
          </a:p>
          <a:p>
            <a:pPr marL="457200" lvl="1" indent="0">
              <a:buNone/>
            </a:pPr>
            <a:r>
              <a:rPr lang="en-US" sz="2800" dirty="0"/>
              <a:t>There is a ink from  </a:t>
            </a:r>
            <a:r>
              <a:rPr lang="en-US" sz="2800" i="1" dirty="0">
                <a:solidFill>
                  <a:srgbClr val="FF0000"/>
                </a:solidFill>
              </a:rPr>
              <a:t>parent -&gt; children</a:t>
            </a:r>
            <a:endParaRPr lang="en-US" sz="2800" dirty="0">
              <a:solidFill>
                <a:srgbClr val="FF0000"/>
              </a:solidFill>
            </a:endParaRPr>
          </a:p>
          <a:p>
            <a:pPr marL="0" indent="0">
              <a:buNone/>
            </a:pPr>
            <a:endParaRPr lang="en-IN" dirty="0"/>
          </a:p>
        </p:txBody>
      </p:sp>
    </p:spTree>
    <p:extLst>
      <p:ext uri="{BB962C8B-B14F-4D97-AF65-F5344CB8AC3E}">
        <p14:creationId xmlns:p14="http://schemas.microsoft.com/office/powerpoint/2010/main" val="3536997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 binary tree</a:t>
            </a:r>
          </a:p>
        </p:txBody>
      </p:sp>
      <p:pic>
        <p:nvPicPr>
          <p:cNvPr id="20482" name="Picture 2"/>
          <p:cNvPicPr>
            <a:picLocks noGrp="1" noChangeAspect="1" noChangeArrowheads="1"/>
          </p:cNvPicPr>
          <p:nvPr>
            <p:ph idx="1"/>
          </p:nvPr>
        </p:nvPicPr>
        <p:blipFill rotWithShape="1">
          <a:blip r:embed="rId2"/>
          <a:srcRect l="15923" t="16158" r="15923" b="17503"/>
          <a:stretch/>
        </p:blipFill>
        <p:spPr bwMode="auto">
          <a:xfrm>
            <a:off x="1524000" y="1447800"/>
            <a:ext cx="9189720" cy="5029200"/>
          </a:xfrm>
          <a:prstGeom prst="rect">
            <a:avLst/>
          </a:prstGeom>
          <a:noFill/>
          <a:ln w="9525">
            <a:noFill/>
            <a:miter lim="800000"/>
            <a:headEnd/>
            <a:tailEnd/>
          </a:ln>
          <a:effectLst/>
        </p:spPr>
      </p:pic>
    </p:spTree>
    <p:extLst>
      <p:ext uri="{BB962C8B-B14F-4D97-AF65-F5344CB8AC3E}">
        <p14:creationId xmlns:p14="http://schemas.microsoft.com/office/powerpoint/2010/main" val="180455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Binary Tree</a:t>
            </a:r>
          </a:p>
        </p:txBody>
      </p:sp>
      <p:pic>
        <p:nvPicPr>
          <p:cNvPr id="21506" name="Picture 2" descr="\begin{figure}\centerline{\psfig{figure=figures/Fcompbintree.ps,width=15cm}}\end{figure}"/>
          <p:cNvPicPr>
            <a:picLocks noChangeAspect="1" noChangeArrowheads="1"/>
          </p:cNvPicPr>
          <p:nvPr/>
        </p:nvPicPr>
        <p:blipFill>
          <a:blip r:embed="rId2"/>
          <a:srcRect/>
          <a:stretch>
            <a:fillRect/>
          </a:stretch>
        </p:blipFill>
        <p:spPr bwMode="auto">
          <a:xfrm>
            <a:off x="2133600" y="2819400"/>
            <a:ext cx="7543800" cy="2409826"/>
          </a:xfrm>
          <a:prstGeom prst="rect">
            <a:avLst/>
          </a:prstGeom>
          <a:noFill/>
        </p:spPr>
      </p:pic>
      <p:sp>
        <p:nvSpPr>
          <p:cNvPr id="5" name="TextBox 4">
            <a:extLst>
              <a:ext uri="{FF2B5EF4-FFF2-40B4-BE49-F238E27FC236}">
                <a16:creationId xmlns:a16="http://schemas.microsoft.com/office/drawing/2014/main" id="{B8A2225E-B69C-403B-A599-B9A475B39454}"/>
              </a:ext>
            </a:extLst>
          </p:cNvPr>
          <p:cNvSpPr txBox="1"/>
          <p:nvPr/>
        </p:nvSpPr>
        <p:spPr>
          <a:xfrm>
            <a:off x="838200" y="1628774"/>
            <a:ext cx="10429240" cy="830997"/>
          </a:xfrm>
          <a:prstGeom prst="rect">
            <a:avLst/>
          </a:prstGeom>
          <a:noFill/>
        </p:spPr>
        <p:txBody>
          <a:bodyPr wrap="square">
            <a:spAutoFit/>
          </a:bodyPr>
          <a:lstStyle/>
          <a:p>
            <a:r>
              <a:rPr lang="en-US" sz="2400" b="0" i="0" dirty="0">
                <a:solidFill>
                  <a:srgbClr val="000000"/>
                </a:solidFill>
                <a:effectLst/>
                <a:latin typeface="Times New Roman" panose="02020603050405020304" pitchFamily="18" charset="0"/>
              </a:rPr>
              <a:t>A complete binary tree is a binary tree in which every level, except possibly the last, is completely filled, and all nodes are as far left as possible.</a:t>
            </a:r>
            <a:endParaRPr lang="en-IN" sz="2400" dirty="0"/>
          </a:p>
        </p:txBody>
      </p:sp>
    </p:spTree>
    <p:extLst>
      <p:ext uri="{BB962C8B-B14F-4D97-AF65-F5344CB8AC3E}">
        <p14:creationId xmlns:p14="http://schemas.microsoft.com/office/powerpoint/2010/main" val="2784536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50706" y="457200"/>
            <a:ext cx="9517294" cy="914400"/>
          </a:xfrm>
        </p:spPr>
        <p:txBody>
          <a:bodyPr/>
          <a:lstStyle/>
          <a:p>
            <a:pPr eaLnBrk="1" hangingPunct="1"/>
            <a:r>
              <a:rPr lang="en-US" altLang="en-US" sz="3200" dirty="0"/>
              <a:t>Differences Between A Tree and A Binary Tree</a:t>
            </a:r>
          </a:p>
        </p:txBody>
      </p:sp>
      <p:sp>
        <p:nvSpPr>
          <p:cNvPr id="21507" name="Rectangle 3"/>
          <p:cNvSpPr>
            <a:spLocks noGrp="1" noChangeArrowheads="1"/>
          </p:cNvSpPr>
          <p:nvPr>
            <p:ph type="body" idx="1"/>
          </p:nvPr>
        </p:nvSpPr>
        <p:spPr>
          <a:xfrm>
            <a:off x="767993" y="1305719"/>
            <a:ext cx="10808414" cy="1219200"/>
          </a:xfrm>
        </p:spPr>
        <p:txBody>
          <a:bodyPr/>
          <a:lstStyle/>
          <a:p>
            <a:pPr eaLnBrk="1" hangingPunct="1"/>
            <a:r>
              <a:rPr lang="en-US" altLang="en-US" sz="2400" dirty="0">
                <a:latin typeface="Times New Roman" panose="02020603050405020304" pitchFamily="18" charset="0"/>
              </a:rPr>
              <a:t>The subtrees of a binary tree are ordered; those of a tree are not ordered.</a:t>
            </a:r>
          </a:p>
        </p:txBody>
      </p:sp>
      <p:sp>
        <p:nvSpPr>
          <p:cNvPr id="384004" name="Rectangle 4"/>
          <p:cNvSpPr>
            <a:spLocks noChangeArrowheads="1"/>
          </p:cNvSpPr>
          <p:nvPr/>
        </p:nvSpPr>
        <p:spPr bwMode="auto">
          <a:xfrm>
            <a:off x="2286000" y="4953000"/>
            <a:ext cx="777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tx2"/>
              </a:buClr>
              <a:buFontTx/>
              <a:buChar char="•"/>
            </a:pPr>
            <a:r>
              <a:rPr lang="en-US" altLang="en-US" sz="2800"/>
              <a:t>Are different when viewed as binary trees.</a:t>
            </a:r>
          </a:p>
          <a:p>
            <a:pPr>
              <a:spcBef>
                <a:spcPct val="20000"/>
              </a:spcBef>
              <a:buClr>
                <a:schemeClr val="tx2"/>
              </a:buClr>
              <a:buFontTx/>
              <a:buChar char="•"/>
            </a:pPr>
            <a:r>
              <a:rPr lang="en-US" altLang="en-US" sz="2800"/>
              <a:t>Are the same when viewed as trees.</a:t>
            </a:r>
          </a:p>
        </p:txBody>
      </p:sp>
      <p:grpSp>
        <p:nvGrpSpPr>
          <p:cNvPr id="21509" name="Group 5"/>
          <p:cNvGrpSpPr>
            <a:grpSpLocks/>
          </p:cNvGrpSpPr>
          <p:nvPr/>
        </p:nvGrpSpPr>
        <p:grpSpPr bwMode="auto">
          <a:xfrm>
            <a:off x="3733800" y="3352800"/>
            <a:ext cx="838200" cy="1219200"/>
            <a:chOff x="1440" y="2304"/>
            <a:chExt cx="528" cy="768"/>
          </a:xfrm>
        </p:grpSpPr>
        <p:sp>
          <p:nvSpPr>
            <p:cNvPr id="21514" name="Oval 6"/>
            <p:cNvSpPr>
              <a:spLocks noChangeArrowheads="1"/>
            </p:cNvSpPr>
            <p:nvPr/>
          </p:nvSpPr>
          <p:spPr bwMode="auto">
            <a:xfrm>
              <a:off x="1728" y="2304"/>
              <a:ext cx="240" cy="24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Arial" panose="020B0604020202020204" pitchFamily="34" charset="0"/>
                </a:rPr>
                <a:t>A</a:t>
              </a:r>
            </a:p>
          </p:txBody>
        </p:sp>
        <p:sp>
          <p:nvSpPr>
            <p:cNvPr id="21515" name="Oval 7"/>
            <p:cNvSpPr>
              <a:spLocks noChangeArrowheads="1"/>
            </p:cNvSpPr>
            <p:nvPr/>
          </p:nvSpPr>
          <p:spPr bwMode="auto">
            <a:xfrm>
              <a:off x="1440" y="2832"/>
              <a:ext cx="240" cy="24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Arial" panose="020B0604020202020204" pitchFamily="34" charset="0"/>
                </a:rPr>
                <a:t>B</a:t>
              </a:r>
            </a:p>
          </p:txBody>
        </p:sp>
        <p:cxnSp>
          <p:nvCxnSpPr>
            <p:cNvPr id="21516" name="AutoShape 8"/>
            <p:cNvCxnSpPr>
              <a:cxnSpLocks noChangeShapeType="1"/>
              <a:stCxn id="21514" idx="3"/>
              <a:endCxn id="21515" idx="0"/>
            </p:cNvCxnSpPr>
            <p:nvPr/>
          </p:nvCxnSpPr>
          <p:spPr bwMode="auto">
            <a:xfrm flipH="1">
              <a:off x="1560" y="2509"/>
              <a:ext cx="203" cy="323"/>
            </a:xfrm>
            <a:prstGeom prst="straightConnector1">
              <a:avLst/>
            </a:prstGeom>
            <a:noFill/>
            <a:ln w="25400">
              <a:solidFill>
                <a:schemeClr val="tx1"/>
              </a:solidFill>
              <a:round/>
              <a:headEnd/>
              <a:tailEnd/>
            </a:ln>
            <a:extLst>
              <a:ext uri="{909E8E84-426E-40DD-AFC4-6F175D3DCCD1}">
                <a14:hiddenFill xmlns:a14="http://schemas.microsoft.com/office/drawing/2010/main">
                  <a:noFill/>
                </a14:hiddenFill>
              </a:ext>
            </a:extLst>
          </p:spPr>
        </p:cxnSp>
      </p:grpSp>
      <p:grpSp>
        <p:nvGrpSpPr>
          <p:cNvPr id="21510" name="Group 9"/>
          <p:cNvGrpSpPr>
            <a:grpSpLocks/>
          </p:cNvGrpSpPr>
          <p:nvPr/>
        </p:nvGrpSpPr>
        <p:grpSpPr bwMode="auto">
          <a:xfrm>
            <a:off x="5943600" y="3352800"/>
            <a:ext cx="838200" cy="1219200"/>
            <a:chOff x="2784" y="2112"/>
            <a:chExt cx="528" cy="768"/>
          </a:xfrm>
        </p:grpSpPr>
        <p:sp>
          <p:nvSpPr>
            <p:cNvPr id="21511" name="Oval 10"/>
            <p:cNvSpPr>
              <a:spLocks noChangeArrowheads="1"/>
            </p:cNvSpPr>
            <p:nvPr/>
          </p:nvSpPr>
          <p:spPr bwMode="auto">
            <a:xfrm>
              <a:off x="2784" y="2112"/>
              <a:ext cx="240" cy="24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Arial" panose="020B0604020202020204" pitchFamily="34" charset="0"/>
                </a:rPr>
                <a:t>A</a:t>
              </a:r>
            </a:p>
          </p:txBody>
        </p:sp>
        <p:sp>
          <p:nvSpPr>
            <p:cNvPr id="21512" name="Oval 11"/>
            <p:cNvSpPr>
              <a:spLocks noChangeArrowheads="1"/>
            </p:cNvSpPr>
            <p:nvPr/>
          </p:nvSpPr>
          <p:spPr bwMode="auto">
            <a:xfrm>
              <a:off x="3072" y="2640"/>
              <a:ext cx="240" cy="24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Arial" panose="020B0604020202020204" pitchFamily="34" charset="0"/>
                </a:rPr>
                <a:t>B</a:t>
              </a:r>
            </a:p>
          </p:txBody>
        </p:sp>
        <p:cxnSp>
          <p:nvCxnSpPr>
            <p:cNvPr id="21513" name="AutoShape 12"/>
            <p:cNvCxnSpPr>
              <a:cxnSpLocks noChangeShapeType="1"/>
              <a:stCxn id="21511" idx="5"/>
              <a:endCxn id="21512" idx="0"/>
            </p:cNvCxnSpPr>
            <p:nvPr/>
          </p:nvCxnSpPr>
          <p:spPr bwMode="auto">
            <a:xfrm>
              <a:off x="2989" y="2317"/>
              <a:ext cx="203" cy="323"/>
            </a:xfrm>
            <a:prstGeom prst="straightConnector1">
              <a:avLst/>
            </a:prstGeom>
            <a:noFill/>
            <a:ln w="254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192904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400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400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4"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9AE1-73C6-4A90-85BE-57679307790A}"/>
              </a:ext>
            </a:extLst>
          </p:cNvPr>
          <p:cNvSpPr>
            <a:spLocks noGrp="1"/>
          </p:cNvSpPr>
          <p:nvPr>
            <p:ph type="title"/>
          </p:nvPr>
        </p:nvSpPr>
        <p:spPr/>
        <p:txBody>
          <a:bodyPr/>
          <a:lstStyle/>
          <a:p>
            <a:r>
              <a:rPr lang="en-US" dirty="0"/>
              <a:t>Binary Tree representation</a:t>
            </a:r>
            <a:endParaRPr lang="en-IN" dirty="0"/>
          </a:p>
        </p:txBody>
      </p:sp>
      <p:sp>
        <p:nvSpPr>
          <p:cNvPr id="3" name="Content Placeholder 2">
            <a:extLst>
              <a:ext uri="{FF2B5EF4-FFF2-40B4-BE49-F238E27FC236}">
                <a16:creationId xmlns:a16="http://schemas.microsoft.com/office/drawing/2014/main" id="{2229347C-22B6-43A6-A688-84732145BB19}"/>
              </a:ext>
            </a:extLst>
          </p:cNvPr>
          <p:cNvSpPr>
            <a:spLocks noGrp="1"/>
          </p:cNvSpPr>
          <p:nvPr>
            <p:ph idx="1"/>
          </p:nvPr>
        </p:nvSpPr>
        <p:spPr/>
        <p:txBody>
          <a:bodyPr/>
          <a:lstStyle/>
          <a:p>
            <a:pPr marL="0" indent="0">
              <a:buNone/>
            </a:pPr>
            <a:r>
              <a:rPr lang="en-US" dirty="0"/>
              <a:t>Representation means?</a:t>
            </a:r>
            <a:endParaRPr lang="en-IN" dirty="0"/>
          </a:p>
        </p:txBody>
      </p:sp>
    </p:spTree>
    <p:extLst>
      <p:ext uri="{BB962C8B-B14F-4D97-AF65-F5344CB8AC3E}">
        <p14:creationId xmlns:p14="http://schemas.microsoft.com/office/powerpoint/2010/main" val="2588447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85627" y="304800"/>
            <a:ext cx="10757043" cy="1143000"/>
          </a:xfrm>
        </p:spPr>
        <p:txBody>
          <a:bodyPr>
            <a:normAutofit fontScale="90000"/>
          </a:bodyPr>
          <a:lstStyle/>
          <a:p>
            <a:r>
              <a:rPr lang="en-US" b="1" dirty="0"/>
              <a:t>Representation 1: Linked representation </a:t>
            </a:r>
            <a:br>
              <a:rPr lang="en-US" b="1" dirty="0"/>
            </a:br>
            <a:r>
              <a:rPr lang="en-US" b="1" dirty="0"/>
              <a:t>(data, parent, left subtree, right subtree)</a:t>
            </a:r>
            <a:endParaRPr lang="en-US" altLang="en-US" dirty="0"/>
          </a:p>
        </p:txBody>
      </p:sp>
      <p:sp>
        <p:nvSpPr>
          <p:cNvPr id="22531" name="Rectangle 3"/>
          <p:cNvSpPr>
            <a:spLocks noGrp="1" noChangeArrowheads="1"/>
          </p:cNvSpPr>
          <p:nvPr>
            <p:ph type="body" idx="1"/>
          </p:nvPr>
        </p:nvSpPr>
        <p:spPr>
          <a:xfrm>
            <a:off x="-24607" y="1636714"/>
            <a:ext cx="5431633" cy="2292350"/>
          </a:xfrm>
          <a:solidFill>
            <a:schemeClr val="accent2">
              <a:lumMod val="20000"/>
              <a:lumOff val="80000"/>
            </a:schemeClr>
          </a:solidFill>
        </p:spPr>
        <p:txBody>
          <a:bodyPr>
            <a:normAutofit/>
          </a:bodyPr>
          <a:lstStyle/>
          <a:p>
            <a:pPr marL="0" indent="0" eaLnBrk="1" hangingPunct="1">
              <a:buNone/>
            </a:pPr>
            <a:r>
              <a:rPr lang="en-US" altLang="en-US" sz="2400" dirty="0"/>
              <a:t>A node is represented by an object storing</a:t>
            </a:r>
          </a:p>
          <a:p>
            <a:pPr lvl="1" eaLnBrk="1" hangingPunct="1"/>
            <a:r>
              <a:rPr lang="en-US" altLang="en-US" sz="2000" dirty="0"/>
              <a:t>Element</a:t>
            </a:r>
          </a:p>
          <a:p>
            <a:pPr lvl="1" eaLnBrk="1" hangingPunct="1"/>
            <a:r>
              <a:rPr lang="en-US" altLang="en-US" sz="2000" dirty="0"/>
              <a:t>Parent node address</a:t>
            </a:r>
          </a:p>
          <a:p>
            <a:pPr lvl="1" eaLnBrk="1" hangingPunct="1"/>
            <a:r>
              <a:rPr lang="en-US" altLang="en-US" sz="2000" dirty="0"/>
              <a:t>Left child node address</a:t>
            </a:r>
          </a:p>
          <a:p>
            <a:pPr lvl="1" eaLnBrk="1" hangingPunct="1"/>
            <a:r>
              <a:rPr lang="en-US" altLang="en-US" sz="2000" dirty="0"/>
              <a:t>Right child node address</a:t>
            </a:r>
          </a:p>
        </p:txBody>
      </p:sp>
      <p:grpSp>
        <p:nvGrpSpPr>
          <p:cNvPr id="22532" name="Group 4"/>
          <p:cNvGrpSpPr>
            <a:grpSpLocks/>
          </p:cNvGrpSpPr>
          <p:nvPr/>
        </p:nvGrpSpPr>
        <p:grpSpPr bwMode="auto">
          <a:xfrm>
            <a:off x="2667001" y="4267201"/>
            <a:ext cx="2938463" cy="2100263"/>
            <a:chOff x="864" y="2592"/>
            <a:chExt cx="1851" cy="1323"/>
          </a:xfrm>
        </p:grpSpPr>
        <p:sp>
          <p:nvSpPr>
            <p:cNvPr id="22584" name="Oval 5"/>
            <p:cNvSpPr>
              <a:spLocks noChangeArrowheads="1"/>
            </p:cNvSpPr>
            <p:nvPr/>
          </p:nvSpPr>
          <p:spPr bwMode="auto">
            <a:xfrm>
              <a:off x="1392" y="2592"/>
              <a:ext cx="316" cy="315"/>
            </a:xfrm>
            <a:prstGeom prst="ellipse">
              <a:avLst/>
            </a:prstGeom>
            <a:solidFill>
              <a:schemeClr val="accent1"/>
            </a:solidFill>
            <a:ln w="19050">
              <a:solidFill>
                <a:schemeClr val="tx1"/>
              </a:solidFill>
              <a:round/>
              <a:headEnd/>
              <a:tailEnd/>
            </a:ln>
          </p:spPr>
          <p:txBody>
            <a:bodyPr wrap="none" lIns="0" tIns="0" rIns="0" anchor="ctr"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latin typeface="Tahoma" panose="020B0604030504040204" pitchFamily="34" charset="0"/>
                  <a:sym typeface="Symbol" panose="05050102010706020507" pitchFamily="18" charset="2"/>
                </a:rPr>
                <a:t>B</a:t>
              </a:r>
              <a:endParaRPr lang="en-US" altLang="en-US">
                <a:solidFill>
                  <a:schemeClr val="tx2"/>
                </a:solidFill>
                <a:latin typeface="Tahoma" panose="020B0604030504040204" pitchFamily="34" charset="0"/>
              </a:endParaRPr>
            </a:p>
          </p:txBody>
        </p:sp>
        <p:sp>
          <p:nvSpPr>
            <p:cNvPr id="22585" name="Oval 6"/>
            <p:cNvSpPr>
              <a:spLocks noChangeArrowheads="1"/>
            </p:cNvSpPr>
            <p:nvPr/>
          </p:nvSpPr>
          <p:spPr bwMode="auto">
            <a:xfrm>
              <a:off x="1943" y="3058"/>
              <a:ext cx="316" cy="315"/>
            </a:xfrm>
            <a:prstGeom prst="ellipse">
              <a:avLst/>
            </a:prstGeom>
            <a:solidFill>
              <a:schemeClr val="accent1"/>
            </a:solidFill>
            <a:ln w="19050">
              <a:solidFill>
                <a:schemeClr val="tx1"/>
              </a:solidFill>
              <a:round/>
              <a:headEnd/>
              <a:tailEnd/>
            </a:ln>
          </p:spPr>
          <p:txBody>
            <a:bodyPr wrap="none" lIns="0" tIns="0" rIns="0" anchor="ctr"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solidFill>
                    <a:schemeClr val="tx2"/>
                  </a:solidFill>
                  <a:latin typeface="Tahoma" panose="020B0604030504040204" pitchFamily="34" charset="0"/>
                </a:rPr>
                <a:t>D</a:t>
              </a:r>
            </a:p>
          </p:txBody>
        </p:sp>
        <p:sp>
          <p:nvSpPr>
            <p:cNvPr id="22586" name="Rectangle 7"/>
            <p:cNvSpPr>
              <a:spLocks noChangeArrowheads="1"/>
            </p:cNvSpPr>
            <p:nvPr/>
          </p:nvSpPr>
          <p:spPr bwMode="auto">
            <a:xfrm>
              <a:off x="864" y="3024"/>
              <a:ext cx="315" cy="315"/>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solidFill>
                    <a:schemeClr val="tx2"/>
                  </a:solidFill>
                  <a:latin typeface="Tahoma" panose="020B0604030504040204" pitchFamily="34" charset="0"/>
                </a:rPr>
                <a:t>A</a:t>
              </a:r>
            </a:p>
          </p:txBody>
        </p:sp>
        <p:sp>
          <p:nvSpPr>
            <p:cNvPr id="22587" name="Rectangle 8"/>
            <p:cNvSpPr>
              <a:spLocks noChangeArrowheads="1"/>
            </p:cNvSpPr>
            <p:nvPr/>
          </p:nvSpPr>
          <p:spPr bwMode="auto">
            <a:xfrm>
              <a:off x="1488" y="3600"/>
              <a:ext cx="315" cy="315"/>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solidFill>
                    <a:schemeClr val="tx2"/>
                  </a:solidFill>
                  <a:latin typeface="Tahoma" panose="020B0604030504040204" pitchFamily="34" charset="0"/>
                </a:rPr>
                <a:t>C</a:t>
              </a:r>
            </a:p>
          </p:txBody>
        </p:sp>
        <p:sp>
          <p:nvSpPr>
            <p:cNvPr id="22588" name="Rectangle 9"/>
            <p:cNvSpPr>
              <a:spLocks noChangeArrowheads="1"/>
            </p:cNvSpPr>
            <p:nvPr/>
          </p:nvSpPr>
          <p:spPr bwMode="auto">
            <a:xfrm>
              <a:off x="2400" y="3600"/>
              <a:ext cx="315" cy="315"/>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solidFill>
                    <a:schemeClr val="tx2"/>
                  </a:solidFill>
                  <a:latin typeface="Tahoma" panose="020B0604030504040204" pitchFamily="34" charset="0"/>
                </a:rPr>
                <a:t>E</a:t>
              </a:r>
            </a:p>
          </p:txBody>
        </p:sp>
        <p:cxnSp>
          <p:nvCxnSpPr>
            <p:cNvPr id="22589" name="AutoShape 10"/>
            <p:cNvCxnSpPr>
              <a:cxnSpLocks noChangeShapeType="1"/>
              <a:stCxn id="22588" idx="0"/>
              <a:endCxn id="22585" idx="5"/>
            </p:cNvCxnSpPr>
            <p:nvPr/>
          </p:nvCxnSpPr>
          <p:spPr bwMode="auto">
            <a:xfrm flipH="1" flipV="1">
              <a:off x="2213" y="3333"/>
              <a:ext cx="345" cy="261"/>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2590" name="AutoShape 11"/>
            <p:cNvCxnSpPr>
              <a:cxnSpLocks noChangeShapeType="1"/>
              <a:stCxn id="22587" idx="0"/>
              <a:endCxn id="22585" idx="3"/>
            </p:cNvCxnSpPr>
            <p:nvPr/>
          </p:nvCxnSpPr>
          <p:spPr bwMode="auto">
            <a:xfrm flipV="1">
              <a:off x="1646" y="3333"/>
              <a:ext cx="343" cy="261"/>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2591" name="AutoShape 12"/>
            <p:cNvCxnSpPr>
              <a:cxnSpLocks noChangeShapeType="1"/>
              <a:stCxn id="22586" idx="0"/>
              <a:endCxn id="22584" idx="3"/>
            </p:cNvCxnSpPr>
            <p:nvPr/>
          </p:nvCxnSpPr>
          <p:spPr bwMode="auto">
            <a:xfrm flipV="1">
              <a:off x="1022" y="2867"/>
              <a:ext cx="416" cy="151"/>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2592" name="AutoShape 13"/>
            <p:cNvCxnSpPr>
              <a:cxnSpLocks noChangeShapeType="1"/>
              <a:stCxn id="22585" idx="0"/>
              <a:endCxn id="22584" idx="5"/>
            </p:cNvCxnSpPr>
            <p:nvPr/>
          </p:nvCxnSpPr>
          <p:spPr bwMode="auto">
            <a:xfrm flipH="1" flipV="1">
              <a:off x="1662" y="2867"/>
              <a:ext cx="439" cy="185"/>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22533" name="Group 14"/>
          <p:cNvGrpSpPr>
            <a:grpSpLocks/>
          </p:cNvGrpSpPr>
          <p:nvPr/>
        </p:nvGrpSpPr>
        <p:grpSpPr bwMode="auto">
          <a:xfrm>
            <a:off x="5445126" y="1771650"/>
            <a:ext cx="4765675" cy="4419600"/>
            <a:chOff x="2470" y="1116"/>
            <a:chExt cx="3002" cy="2784"/>
          </a:xfrm>
        </p:grpSpPr>
        <p:grpSp>
          <p:nvGrpSpPr>
            <p:cNvPr id="22534" name="Group 15"/>
            <p:cNvGrpSpPr>
              <a:grpSpLocks/>
            </p:cNvGrpSpPr>
            <p:nvPr/>
          </p:nvGrpSpPr>
          <p:grpSpPr bwMode="auto">
            <a:xfrm>
              <a:off x="3204" y="1152"/>
              <a:ext cx="768" cy="384"/>
              <a:chOff x="3840" y="960"/>
              <a:chExt cx="768" cy="384"/>
            </a:xfrm>
          </p:grpSpPr>
          <p:sp>
            <p:nvSpPr>
              <p:cNvPr id="22581" name="AutoShape 16"/>
              <p:cNvSpPr>
                <a:spLocks noChangeArrowheads="1"/>
              </p:cNvSpPr>
              <p:nvPr/>
            </p:nvSpPr>
            <p:spPr bwMode="auto">
              <a:xfrm>
                <a:off x="3840" y="960"/>
                <a:ext cx="768" cy="384"/>
              </a:xfrm>
              <a:prstGeom prst="roundRect">
                <a:avLst>
                  <a:gd name="adj" fmla="val 16667"/>
                </a:avLst>
              </a:prstGeom>
              <a:solidFill>
                <a:schemeClr val="accent1"/>
              </a:solidFill>
              <a:ln w="1905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82" name="Rectangle 17"/>
              <p:cNvSpPr>
                <a:spLocks noChangeArrowheads="1"/>
              </p:cNvSpPr>
              <p:nvPr/>
            </p:nvSpPr>
            <p:spPr bwMode="auto">
              <a:xfrm>
                <a:off x="4032" y="960"/>
                <a:ext cx="384" cy="38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83" name="Line 18"/>
              <p:cNvSpPr>
                <a:spLocks noChangeShapeType="1"/>
              </p:cNvSpPr>
              <p:nvPr/>
            </p:nvSpPr>
            <p:spPr bwMode="auto">
              <a:xfrm>
                <a:off x="4032" y="1152"/>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535" name="Group 19"/>
            <p:cNvGrpSpPr>
              <a:grpSpLocks/>
            </p:cNvGrpSpPr>
            <p:nvPr/>
          </p:nvGrpSpPr>
          <p:grpSpPr bwMode="auto">
            <a:xfrm>
              <a:off x="2506" y="2112"/>
              <a:ext cx="768" cy="384"/>
              <a:chOff x="3840" y="960"/>
              <a:chExt cx="768" cy="384"/>
            </a:xfrm>
          </p:grpSpPr>
          <p:sp>
            <p:nvSpPr>
              <p:cNvPr id="22578" name="AutoShape 20"/>
              <p:cNvSpPr>
                <a:spLocks noChangeArrowheads="1"/>
              </p:cNvSpPr>
              <p:nvPr/>
            </p:nvSpPr>
            <p:spPr bwMode="auto">
              <a:xfrm>
                <a:off x="3840" y="960"/>
                <a:ext cx="768" cy="384"/>
              </a:xfrm>
              <a:prstGeom prst="roundRect">
                <a:avLst>
                  <a:gd name="adj" fmla="val 16667"/>
                </a:avLst>
              </a:prstGeom>
              <a:solidFill>
                <a:schemeClr val="folHlink"/>
              </a:solidFill>
              <a:ln w="1905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79" name="Rectangle 21"/>
              <p:cNvSpPr>
                <a:spLocks noChangeArrowheads="1"/>
              </p:cNvSpPr>
              <p:nvPr/>
            </p:nvSpPr>
            <p:spPr bwMode="auto">
              <a:xfrm>
                <a:off x="4032" y="960"/>
                <a:ext cx="384" cy="384"/>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80" name="Line 22"/>
              <p:cNvSpPr>
                <a:spLocks noChangeShapeType="1"/>
              </p:cNvSpPr>
              <p:nvPr/>
            </p:nvSpPr>
            <p:spPr bwMode="auto">
              <a:xfrm>
                <a:off x="4032" y="1152"/>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536" name="Text Box 23"/>
            <p:cNvSpPr txBox="1">
              <a:spLocks noChangeArrowheads="1"/>
            </p:cNvSpPr>
            <p:nvPr/>
          </p:nvSpPr>
          <p:spPr bwMode="auto">
            <a:xfrm>
              <a:off x="2470" y="2179"/>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b="1">
                  <a:latin typeface="Tahoma" panose="020B0604030504040204" pitchFamily="34" charset="0"/>
                  <a:sym typeface="Symbol" panose="05050102010706020507" pitchFamily="18" charset="2"/>
                </a:rPr>
                <a:t></a:t>
              </a:r>
            </a:p>
          </p:txBody>
        </p:sp>
        <p:sp>
          <p:nvSpPr>
            <p:cNvPr id="22537" name="Text Box 24"/>
            <p:cNvSpPr txBox="1">
              <a:spLocks noChangeArrowheads="1"/>
            </p:cNvSpPr>
            <p:nvPr/>
          </p:nvSpPr>
          <p:spPr bwMode="auto">
            <a:xfrm>
              <a:off x="3052" y="2179"/>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b="1">
                  <a:latin typeface="Tahoma" panose="020B0604030504040204" pitchFamily="34" charset="0"/>
                  <a:sym typeface="Symbol" panose="05050102010706020507" pitchFamily="18" charset="2"/>
                </a:rPr>
                <a:t></a:t>
              </a:r>
            </a:p>
          </p:txBody>
        </p:sp>
        <p:grpSp>
          <p:nvGrpSpPr>
            <p:cNvPr id="22538" name="Group 25"/>
            <p:cNvGrpSpPr>
              <a:grpSpLocks/>
            </p:cNvGrpSpPr>
            <p:nvPr/>
          </p:nvGrpSpPr>
          <p:grpSpPr bwMode="auto">
            <a:xfrm>
              <a:off x="3924" y="2112"/>
              <a:ext cx="768" cy="384"/>
              <a:chOff x="3840" y="960"/>
              <a:chExt cx="768" cy="384"/>
            </a:xfrm>
          </p:grpSpPr>
          <p:sp>
            <p:nvSpPr>
              <p:cNvPr id="22575" name="AutoShape 26"/>
              <p:cNvSpPr>
                <a:spLocks noChangeArrowheads="1"/>
              </p:cNvSpPr>
              <p:nvPr/>
            </p:nvSpPr>
            <p:spPr bwMode="auto">
              <a:xfrm>
                <a:off x="3840" y="960"/>
                <a:ext cx="768" cy="384"/>
              </a:xfrm>
              <a:prstGeom prst="roundRect">
                <a:avLst>
                  <a:gd name="adj" fmla="val 16667"/>
                </a:avLst>
              </a:prstGeom>
              <a:solidFill>
                <a:schemeClr val="accent1"/>
              </a:solidFill>
              <a:ln w="1905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76" name="Rectangle 27"/>
              <p:cNvSpPr>
                <a:spLocks noChangeArrowheads="1"/>
              </p:cNvSpPr>
              <p:nvPr/>
            </p:nvSpPr>
            <p:spPr bwMode="auto">
              <a:xfrm>
                <a:off x="4032" y="960"/>
                <a:ext cx="384" cy="38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77" name="Line 28"/>
              <p:cNvSpPr>
                <a:spLocks noChangeShapeType="1"/>
              </p:cNvSpPr>
              <p:nvPr/>
            </p:nvSpPr>
            <p:spPr bwMode="auto">
              <a:xfrm>
                <a:off x="4032" y="1152"/>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2539" name="Group 29"/>
            <p:cNvGrpSpPr>
              <a:grpSpLocks/>
            </p:cNvGrpSpPr>
            <p:nvPr/>
          </p:nvGrpSpPr>
          <p:grpSpPr bwMode="auto">
            <a:xfrm>
              <a:off x="3204" y="3072"/>
              <a:ext cx="768" cy="384"/>
              <a:chOff x="3840" y="960"/>
              <a:chExt cx="768" cy="384"/>
            </a:xfrm>
          </p:grpSpPr>
          <p:sp>
            <p:nvSpPr>
              <p:cNvPr id="22572" name="AutoShape 30"/>
              <p:cNvSpPr>
                <a:spLocks noChangeArrowheads="1"/>
              </p:cNvSpPr>
              <p:nvPr/>
            </p:nvSpPr>
            <p:spPr bwMode="auto">
              <a:xfrm>
                <a:off x="3840" y="960"/>
                <a:ext cx="768" cy="384"/>
              </a:xfrm>
              <a:prstGeom prst="roundRect">
                <a:avLst>
                  <a:gd name="adj" fmla="val 16667"/>
                </a:avLst>
              </a:prstGeom>
              <a:solidFill>
                <a:schemeClr val="folHlink"/>
              </a:solidFill>
              <a:ln w="1905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73" name="Rectangle 31"/>
              <p:cNvSpPr>
                <a:spLocks noChangeArrowheads="1"/>
              </p:cNvSpPr>
              <p:nvPr/>
            </p:nvSpPr>
            <p:spPr bwMode="auto">
              <a:xfrm>
                <a:off x="4032" y="960"/>
                <a:ext cx="384" cy="384"/>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74" name="Line 32"/>
              <p:cNvSpPr>
                <a:spLocks noChangeShapeType="1"/>
              </p:cNvSpPr>
              <p:nvPr/>
            </p:nvSpPr>
            <p:spPr bwMode="auto">
              <a:xfrm>
                <a:off x="4032" y="1152"/>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540" name="Text Box 33"/>
            <p:cNvSpPr txBox="1">
              <a:spLocks noChangeArrowheads="1"/>
            </p:cNvSpPr>
            <p:nvPr/>
          </p:nvSpPr>
          <p:spPr bwMode="auto">
            <a:xfrm>
              <a:off x="3168" y="3139"/>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b="1">
                  <a:latin typeface="Tahoma" panose="020B0604030504040204" pitchFamily="34" charset="0"/>
                  <a:sym typeface="Symbol" panose="05050102010706020507" pitchFamily="18" charset="2"/>
                </a:rPr>
                <a:t></a:t>
              </a:r>
            </a:p>
          </p:txBody>
        </p:sp>
        <p:sp>
          <p:nvSpPr>
            <p:cNvPr id="22541" name="Text Box 34"/>
            <p:cNvSpPr txBox="1">
              <a:spLocks noChangeArrowheads="1"/>
            </p:cNvSpPr>
            <p:nvPr/>
          </p:nvSpPr>
          <p:spPr bwMode="auto">
            <a:xfrm>
              <a:off x="3750" y="3139"/>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b="1">
                  <a:latin typeface="Tahoma" panose="020B0604030504040204" pitchFamily="34" charset="0"/>
                  <a:sym typeface="Symbol" panose="05050102010706020507" pitchFamily="18" charset="2"/>
                </a:rPr>
                <a:t></a:t>
              </a:r>
            </a:p>
          </p:txBody>
        </p:sp>
        <p:grpSp>
          <p:nvGrpSpPr>
            <p:cNvPr id="22542" name="Group 35"/>
            <p:cNvGrpSpPr>
              <a:grpSpLocks/>
            </p:cNvGrpSpPr>
            <p:nvPr/>
          </p:nvGrpSpPr>
          <p:grpSpPr bwMode="auto">
            <a:xfrm>
              <a:off x="4678" y="3072"/>
              <a:ext cx="768" cy="384"/>
              <a:chOff x="3840" y="960"/>
              <a:chExt cx="768" cy="384"/>
            </a:xfrm>
          </p:grpSpPr>
          <p:sp>
            <p:nvSpPr>
              <p:cNvPr id="22569" name="AutoShape 36"/>
              <p:cNvSpPr>
                <a:spLocks noChangeArrowheads="1"/>
              </p:cNvSpPr>
              <p:nvPr/>
            </p:nvSpPr>
            <p:spPr bwMode="auto">
              <a:xfrm>
                <a:off x="3840" y="960"/>
                <a:ext cx="768" cy="384"/>
              </a:xfrm>
              <a:prstGeom prst="roundRect">
                <a:avLst>
                  <a:gd name="adj" fmla="val 16667"/>
                </a:avLst>
              </a:prstGeom>
              <a:solidFill>
                <a:schemeClr val="folHlink"/>
              </a:solidFill>
              <a:ln w="1905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70" name="Rectangle 37"/>
              <p:cNvSpPr>
                <a:spLocks noChangeArrowheads="1"/>
              </p:cNvSpPr>
              <p:nvPr/>
            </p:nvSpPr>
            <p:spPr bwMode="auto">
              <a:xfrm>
                <a:off x="4032" y="960"/>
                <a:ext cx="384" cy="384"/>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71" name="Line 38"/>
              <p:cNvSpPr>
                <a:spLocks noChangeShapeType="1"/>
              </p:cNvSpPr>
              <p:nvPr/>
            </p:nvSpPr>
            <p:spPr bwMode="auto">
              <a:xfrm>
                <a:off x="4032" y="1152"/>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2543" name="Text Box 39"/>
            <p:cNvSpPr txBox="1">
              <a:spLocks noChangeArrowheads="1"/>
            </p:cNvSpPr>
            <p:nvPr/>
          </p:nvSpPr>
          <p:spPr bwMode="auto">
            <a:xfrm>
              <a:off x="4642" y="3139"/>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b="1">
                  <a:latin typeface="Tahoma" panose="020B0604030504040204" pitchFamily="34" charset="0"/>
                  <a:sym typeface="Symbol" panose="05050102010706020507" pitchFamily="18" charset="2"/>
                </a:rPr>
                <a:t></a:t>
              </a:r>
            </a:p>
          </p:txBody>
        </p:sp>
        <p:sp>
          <p:nvSpPr>
            <p:cNvPr id="22544" name="Text Box 40"/>
            <p:cNvSpPr txBox="1">
              <a:spLocks noChangeArrowheads="1"/>
            </p:cNvSpPr>
            <p:nvPr/>
          </p:nvSpPr>
          <p:spPr bwMode="auto">
            <a:xfrm>
              <a:off x="5224" y="3139"/>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b="1">
                  <a:latin typeface="Tahoma" panose="020B0604030504040204" pitchFamily="34" charset="0"/>
                  <a:sym typeface="Symbol" panose="05050102010706020507" pitchFamily="18" charset="2"/>
                </a:rPr>
                <a:t></a:t>
              </a:r>
            </a:p>
          </p:txBody>
        </p:sp>
        <p:grpSp>
          <p:nvGrpSpPr>
            <p:cNvPr id="22545" name="Group 41"/>
            <p:cNvGrpSpPr>
              <a:grpSpLocks/>
            </p:cNvGrpSpPr>
            <p:nvPr/>
          </p:nvGrpSpPr>
          <p:grpSpPr bwMode="auto">
            <a:xfrm>
              <a:off x="3504" y="1440"/>
              <a:ext cx="210" cy="538"/>
              <a:chOff x="3504" y="1440"/>
              <a:chExt cx="210" cy="538"/>
            </a:xfrm>
          </p:grpSpPr>
          <p:sp>
            <p:nvSpPr>
              <p:cNvPr id="22567" name="Text Box 42"/>
              <p:cNvSpPr txBox="1">
                <a:spLocks noChangeArrowheads="1"/>
              </p:cNvSpPr>
              <p:nvPr/>
            </p:nvSpPr>
            <p:spPr bwMode="auto">
              <a:xfrm>
                <a:off x="3504" y="1728"/>
                <a:ext cx="2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B</a:t>
                </a:r>
              </a:p>
            </p:txBody>
          </p:sp>
          <p:cxnSp>
            <p:nvCxnSpPr>
              <p:cNvPr id="22568" name="AutoShape 43"/>
              <p:cNvCxnSpPr>
                <a:cxnSpLocks noChangeShapeType="1"/>
              </p:cNvCxnSpPr>
              <p:nvPr/>
            </p:nvCxnSpPr>
            <p:spPr bwMode="auto">
              <a:xfrm rot="16200000" flipH="1">
                <a:off x="3461" y="1579"/>
                <a:ext cx="288" cy="9"/>
              </a:xfrm>
              <a:prstGeom prst="curvedConnector3">
                <a:avLst>
                  <a:gd name="adj1" fmla="val 50000"/>
                </a:avLst>
              </a:prstGeom>
              <a:noFill/>
              <a:ln w="19050">
                <a:solidFill>
                  <a:schemeClr val="tx2"/>
                </a:solidFill>
                <a:round/>
                <a:headEnd type="oval" w="med" len="med"/>
                <a:tailEnd type="triangle" w="med" len="med"/>
              </a:ln>
              <a:extLst>
                <a:ext uri="{909E8E84-426E-40DD-AFC4-6F175D3DCCD1}">
                  <a14:hiddenFill xmlns:a14="http://schemas.microsoft.com/office/drawing/2010/main">
                    <a:noFill/>
                  </a14:hiddenFill>
                </a:ext>
              </a:extLst>
            </p:spPr>
          </p:cxnSp>
        </p:grpSp>
        <p:grpSp>
          <p:nvGrpSpPr>
            <p:cNvPr id="22546" name="Group 44"/>
            <p:cNvGrpSpPr>
              <a:grpSpLocks/>
            </p:cNvGrpSpPr>
            <p:nvPr/>
          </p:nvGrpSpPr>
          <p:grpSpPr bwMode="auto">
            <a:xfrm>
              <a:off x="2782" y="2400"/>
              <a:ext cx="213" cy="540"/>
              <a:chOff x="3502" y="1440"/>
              <a:chExt cx="213" cy="540"/>
            </a:xfrm>
          </p:grpSpPr>
          <p:sp>
            <p:nvSpPr>
              <p:cNvPr id="22565" name="Text Box 45"/>
              <p:cNvSpPr txBox="1">
                <a:spLocks noChangeArrowheads="1"/>
              </p:cNvSpPr>
              <p:nvPr/>
            </p:nvSpPr>
            <p:spPr bwMode="auto">
              <a:xfrm>
                <a:off x="3502" y="1728"/>
                <a:ext cx="2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A</a:t>
                </a:r>
              </a:p>
            </p:txBody>
          </p:sp>
          <p:cxnSp>
            <p:nvCxnSpPr>
              <p:cNvPr id="22566" name="AutoShape 46"/>
              <p:cNvCxnSpPr>
                <a:cxnSpLocks noChangeShapeType="1"/>
              </p:cNvCxnSpPr>
              <p:nvPr/>
            </p:nvCxnSpPr>
            <p:spPr bwMode="auto">
              <a:xfrm rot="16200000" flipH="1">
                <a:off x="3461" y="1579"/>
                <a:ext cx="288" cy="9"/>
              </a:xfrm>
              <a:prstGeom prst="curvedConnector3">
                <a:avLst>
                  <a:gd name="adj1" fmla="val 50000"/>
                </a:avLst>
              </a:prstGeom>
              <a:noFill/>
              <a:ln w="19050">
                <a:solidFill>
                  <a:schemeClr val="tx2"/>
                </a:solidFill>
                <a:round/>
                <a:headEnd type="oval" w="med" len="med"/>
                <a:tailEnd type="triangle" w="med" len="med"/>
              </a:ln>
              <a:extLst>
                <a:ext uri="{909E8E84-426E-40DD-AFC4-6F175D3DCCD1}">
                  <a14:hiddenFill xmlns:a14="http://schemas.microsoft.com/office/drawing/2010/main">
                    <a:noFill/>
                  </a14:hiddenFill>
                </a:ext>
              </a:extLst>
            </p:spPr>
          </p:cxnSp>
        </p:grpSp>
        <p:grpSp>
          <p:nvGrpSpPr>
            <p:cNvPr id="22547" name="Group 47"/>
            <p:cNvGrpSpPr>
              <a:grpSpLocks/>
            </p:cNvGrpSpPr>
            <p:nvPr/>
          </p:nvGrpSpPr>
          <p:grpSpPr bwMode="auto">
            <a:xfrm>
              <a:off x="4217" y="2400"/>
              <a:ext cx="225" cy="538"/>
              <a:chOff x="3497" y="1440"/>
              <a:chExt cx="225" cy="538"/>
            </a:xfrm>
          </p:grpSpPr>
          <p:sp>
            <p:nvSpPr>
              <p:cNvPr id="22563" name="Text Box 48"/>
              <p:cNvSpPr txBox="1">
                <a:spLocks noChangeArrowheads="1"/>
              </p:cNvSpPr>
              <p:nvPr/>
            </p:nvSpPr>
            <p:spPr bwMode="auto">
              <a:xfrm>
                <a:off x="3497" y="1728"/>
                <a:ext cx="2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D</a:t>
                </a:r>
              </a:p>
            </p:txBody>
          </p:sp>
          <p:cxnSp>
            <p:nvCxnSpPr>
              <p:cNvPr id="22564" name="AutoShape 49"/>
              <p:cNvCxnSpPr>
                <a:cxnSpLocks noChangeShapeType="1"/>
              </p:cNvCxnSpPr>
              <p:nvPr/>
            </p:nvCxnSpPr>
            <p:spPr bwMode="auto">
              <a:xfrm rot="16200000" flipH="1">
                <a:off x="3461" y="1579"/>
                <a:ext cx="288" cy="9"/>
              </a:xfrm>
              <a:prstGeom prst="curvedConnector3">
                <a:avLst>
                  <a:gd name="adj1" fmla="val 50000"/>
                </a:avLst>
              </a:prstGeom>
              <a:noFill/>
              <a:ln w="19050">
                <a:solidFill>
                  <a:schemeClr val="tx2"/>
                </a:solidFill>
                <a:round/>
                <a:headEnd type="oval" w="med" len="med"/>
                <a:tailEnd type="triangle" w="med" len="med"/>
              </a:ln>
              <a:extLst>
                <a:ext uri="{909E8E84-426E-40DD-AFC4-6F175D3DCCD1}">
                  <a14:hiddenFill xmlns:a14="http://schemas.microsoft.com/office/drawing/2010/main">
                    <a:noFill/>
                  </a14:hiddenFill>
                </a:ext>
              </a:extLst>
            </p:spPr>
          </p:cxnSp>
        </p:grpSp>
        <p:grpSp>
          <p:nvGrpSpPr>
            <p:cNvPr id="22548" name="Group 50"/>
            <p:cNvGrpSpPr>
              <a:grpSpLocks/>
            </p:cNvGrpSpPr>
            <p:nvPr/>
          </p:nvGrpSpPr>
          <p:grpSpPr bwMode="auto">
            <a:xfrm>
              <a:off x="3490" y="3360"/>
              <a:ext cx="213" cy="540"/>
              <a:chOff x="3502" y="1440"/>
              <a:chExt cx="213" cy="540"/>
            </a:xfrm>
          </p:grpSpPr>
          <p:sp>
            <p:nvSpPr>
              <p:cNvPr id="22561" name="Text Box 51"/>
              <p:cNvSpPr txBox="1">
                <a:spLocks noChangeArrowheads="1"/>
              </p:cNvSpPr>
              <p:nvPr/>
            </p:nvSpPr>
            <p:spPr bwMode="auto">
              <a:xfrm>
                <a:off x="3502" y="1728"/>
                <a:ext cx="21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C</a:t>
                </a:r>
              </a:p>
            </p:txBody>
          </p:sp>
          <p:cxnSp>
            <p:nvCxnSpPr>
              <p:cNvPr id="22562" name="AutoShape 52"/>
              <p:cNvCxnSpPr>
                <a:cxnSpLocks noChangeShapeType="1"/>
              </p:cNvCxnSpPr>
              <p:nvPr/>
            </p:nvCxnSpPr>
            <p:spPr bwMode="auto">
              <a:xfrm rot="16200000" flipH="1">
                <a:off x="3461" y="1579"/>
                <a:ext cx="288" cy="9"/>
              </a:xfrm>
              <a:prstGeom prst="curvedConnector3">
                <a:avLst>
                  <a:gd name="adj1" fmla="val 50000"/>
                </a:avLst>
              </a:prstGeom>
              <a:noFill/>
              <a:ln w="19050">
                <a:solidFill>
                  <a:schemeClr val="tx2"/>
                </a:solidFill>
                <a:round/>
                <a:headEnd type="oval" w="med" len="med"/>
                <a:tailEnd type="triangle" w="med" len="med"/>
              </a:ln>
              <a:extLst>
                <a:ext uri="{909E8E84-426E-40DD-AFC4-6F175D3DCCD1}">
                  <a14:hiddenFill xmlns:a14="http://schemas.microsoft.com/office/drawing/2010/main">
                    <a:noFill/>
                  </a14:hiddenFill>
                </a:ext>
              </a:extLst>
            </p:spPr>
          </p:cxnSp>
        </p:grpSp>
        <p:grpSp>
          <p:nvGrpSpPr>
            <p:cNvPr id="22549" name="Group 53"/>
            <p:cNvGrpSpPr>
              <a:grpSpLocks/>
            </p:cNvGrpSpPr>
            <p:nvPr/>
          </p:nvGrpSpPr>
          <p:grpSpPr bwMode="auto">
            <a:xfrm>
              <a:off x="4962" y="3360"/>
              <a:ext cx="206" cy="538"/>
              <a:chOff x="3506" y="1440"/>
              <a:chExt cx="206" cy="538"/>
            </a:xfrm>
          </p:grpSpPr>
          <p:sp>
            <p:nvSpPr>
              <p:cNvPr id="22559" name="Text Box 54"/>
              <p:cNvSpPr txBox="1">
                <a:spLocks noChangeArrowheads="1"/>
              </p:cNvSpPr>
              <p:nvPr/>
            </p:nvSpPr>
            <p:spPr bwMode="auto">
              <a:xfrm>
                <a:off x="3506" y="1728"/>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a:solidFill>
                      <a:schemeClr val="tx2"/>
                    </a:solidFill>
                    <a:latin typeface="Tahoma" panose="020B0604030504040204" pitchFamily="34" charset="0"/>
                  </a:rPr>
                  <a:t>E</a:t>
                </a:r>
              </a:p>
            </p:txBody>
          </p:sp>
          <p:cxnSp>
            <p:nvCxnSpPr>
              <p:cNvPr id="22560" name="AutoShape 55"/>
              <p:cNvCxnSpPr>
                <a:cxnSpLocks noChangeShapeType="1"/>
              </p:cNvCxnSpPr>
              <p:nvPr/>
            </p:nvCxnSpPr>
            <p:spPr bwMode="auto">
              <a:xfrm rot="16200000" flipH="1">
                <a:off x="3461" y="1579"/>
                <a:ext cx="288" cy="9"/>
              </a:xfrm>
              <a:prstGeom prst="curvedConnector3">
                <a:avLst>
                  <a:gd name="adj1" fmla="val 50000"/>
                </a:avLst>
              </a:prstGeom>
              <a:noFill/>
              <a:ln w="19050">
                <a:solidFill>
                  <a:schemeClr val="tx2"/>
                </a:solidFill>
                <a:round/>
                <a:headEnd type="oval" w="med" len="med"/>
                <a:tailEnd type="triangle" w="med" len="med"/>
              </a:ln>
              <a:extLst>
                <a:ext uri="{909E8E84-426E-40DD-AFC4-6F175D3DCCD1}">
                  <a14:hiddenFill xmlns:a14="http://schemas.microsoft.com/office/drawing/2010/main">
                    <a:noFill/>
                  </a14:hiddenFill>
                </a:ext>
              </a:extLst>
            </p:spPr>
          </p:cxnSp>
        </p:grpSp>
        <p:sp>
          <p:nvSpPr>
            <p:cNvPr id="22550" name="Freeform 56"/>
            <p:cNvSpPr>
              <a:spLocks/>
            </p:cNvSpPr>
            <p:nvPr/>
          </p:nvSpPr>
          <p:spPr bwMode="auto">
            <a:xfrm>
              <a:off x="2792" y="1536"/>
              <a:ext cx="720" cy="672"/>
            </a:xfrm>
            <a:custGeom>
              <a:avLst/>
              <a:gdLst>
                <a:gd name="T0" fmla="*/ 88 w 720"/>
                <a:gd name="T1" fmla="*/ 672 h 672"/>
                <a:gd name="T2" fmla="*/ 88 w 720"/>
                <a:gd name="T3" fmla="*/ 384 h 672"/>
                <a:gd name="T4" fmla="*/ 616 w 720"/>
                <a:gd name="T5" fmla="*/ 192 h 672"/>
                <a:gd name="T6" fmla="*/ 712 w 720"/>
                <a:gd name="T7" fmla="*/ 0 h 672"/>
                <a:gd name="T8" fmla="*/ 0 60000 65536"/>
                <a:gd name="T9" fmla="*/ 0 60000 65536"/>
                <a:gd name="T10" fmla="*/ 0 60000 65536"/>
                <a:gd name="T11" fmla="*/ 0 60000 65536"/>
                <a:gd name="T12" fmla="*/ 0 w 720"/>
                <a:gd name="T13" fmla="*/ 0 h 672"/>
                <a:gd name="T14" fmla="*/ 720 w 720"/>
                <a:gd name="T15" fmla="*/ 672 h 672"/>
              </a:gdLst>
              <a:ahLst/>
              <a:cxnLst>
                <a:cxn ang="T8">
                  <a:pos x="T0" y="T1"/>
                </a:cxn>
                <a:cxn ang="T9">
                  <a:pos x="T2" y="T3"/>
                </a:cxn>
                <a:cxn ang="T10">
                  <a:pos x="T4" y="T5"/>
                </a:cxn>
                <a:cxn ang="T11">
                  <a:pos x="T6" y="T7"/>
                </a:cxn>
              </a:cxnLst>
              <a:rect l="T12" t="T13" r="T14" b="T15"/>
              <a:pathLst>
                <a:path w="720" h="672">
                  <a:moveTo>
                    <a:pt x="88" y="672"/>
                  </a:moveTo>
                  <a:cubicBezTo>
                    <a:pt x="44" y="568"/>
                    <a:pt x="0" y="464"/>
                    <a:pt x="88" y="384"/>
                  </a:cubicBezTo>
                  <a:cubicBezTo>
                    <a:pt x="176" y="304"/>
                    <a:pt x="512" y="256"/>
                    <a:pt x="616" y="192"/>
                  </a:cubicBezTo>
                  <a:cubicBezTo>
                    <a:pt x="720" y="128"/>
                    <a:pt x="716" y="64"/>
                    <a:pt x="712" y="0"/>
                  </a:cubicBezTo>
                </a:path>
              </a:pathLst>
            </a:custGeom>
            <a:noFill/>
            <a:ln w="19050">
              <a:solidFill>
                <a:schemeClr val="tx1"/>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1" name="Freeform 57"/>
            <p:cNvSpPr>
              <a:spLocks/>
            </p:cNvSpPr>
            <p:nvPr/>
          </p:nvSpPr>
          <p:spPr bwMode="auto">
            <a:xfrm flipH="1">
              <a:off x="3684" y="1536"/>
              <a:ext cx="720" cy="672"/>
            </a:xfrm>
            <a:custGeom>
              <a:avLst/>
              <a:gdLst>
                <a:gd name="T0" fmla="*/ 88 w 720"/>
                <a:gd name="T1" fmla="*/ 672 h 672"/>
                <a:gd name="T2" fmla="*/ 88 w 720"/>
                <a:gd name="T3" fmla="*/ 384 h 672"/>
                <a:gd name="T4" fmla="*/ 616 w 720"/>
                <a:gd name="T5" fmla="*/ 192 h 672"/>
                <a:gd name="T6" fmla="*/ 712 w 720"/>
                <a:gd name="T7" fmla="*/ 0 h 672"/>
                <a:gd name="T8" fmla="*/ 0 60000 65536"/>
                <a:gd name="T9" fmla="*/ 0 60000 65536"/>
                <a:gd name="T10" fmla="*/ 0 60000 65536"/>
                <a:gd name="T11" fmla="*/ 0 60000 65536"/>
                <a:gd name="T12" fmla="*/ 0 w 720"/>
                <a:gd name="T13" fmla="*/ 0 h 672"/>
                <a:gd name="T14" fmla="*/ 720 w 720"/>
                <a:gd name="T15" fmla="*/ 672 h 672"/>
              </a:gdLst>
              <a:ahLst/>
              <a:cxnLst>
                <a:cxn ang="T8">
                  <a:pos x="T0" y="T1"/>
                </a:cxn>
                <a:cxn ang="T9">
                  <a:pos x="T2" y="T3"/>
                </a:cxn>
                <a:cxn ang="T10">
                  <a:pos x="T4" y="T5"/>
                </a:cxn>
                <a:cxn ang="T11">
                  <a:pos x="T6" y="T7"/>
                </a:cxn>
              </a:cxnLst>
              <a:rect l="T12" t="T13" r="T14" b="T15"/>
              <a:pathLst>
                <a:path w="720" h="672">
                  <a:moveTo>
                    <a:pt x="88" y="672"/>
                  </a:moveTo>
                  <a:cubicBezTo>
                    <a:pt x="44" y="568"/>
                    <a:pt x="0" y="464"/>
                    <a:pt x="88" y="384"/>
                  </a:cubicBezTo>
                  <a:cubicBezTo>
                    <a:pt x="176" y="304"/>
                    <a:pt x="512" y="256"/>
                    <a:pt x="616" y="192"/>
                  </a:cubicBezTo>
                  <a:cubicBezTo>
                    <a:pt x="720" y="128"/>
                    <a:pt x="716" y="64"/>
                    <a:pt x="712" y="0"/>
                  </a:cubicBezTo>
                </a:path>
              </a:pathLst>
            </a:custGeom>
            <a:noFill/>
            <a:ln w="19050">
              <a:solidFill>
                <a:schemeClr val="tx1"/>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2" name="Freeform 58"/>
            <p:cNvSpPr>
              <a:spLocks/>
            </p:cNvSpPr>
            <p:nvPr/>
          </p:nvSpPr>
          <p:spPr bwMode="auto">
            <a:xfrm flipH="1">
              <a:off x="4416" y="2496"/>
              <a:ext cx="720" cy="672"/>
            </a:xfrm>
            <a:custGeom>
              <a:avLst/>
              <a:gdLst>
                <a:gd name="T0" fmla="*/ 88 w 720"/>
                <a:gd name="T1" fmla="*/ 672 h 672"/>
                <a:gd name="T2" fmla="*/ 88 w 720"/>
                <a:gd name="T3" fmla="*/ 384 h 672"/>
                <a:gd name="T4" fmla="*/ 616 w 720"/>
                <a:gd name="T5" fmla="*/ 192 h 672"/>
                <a:gd name="T6" fmla="*/ 712 w 720"/>
                <a:gd name="T7" fmla="*/ 0 h 672"/>
                <a:gd name="T8" fmla="*/ 0 60000 65536"/>
                <a:gd name="T9" fmla="*/ 0 60000 65536"/>
                <a:gd name="T10" fmla="*/ 0 60000 65536"/>
                <a:gd name="T11" fmla="*/ 0 60000 65536"/>
                <a:gd name="T12" fmla="*/ 0 w 720"/>
                <a:gd name="T13" fmla="*/ 0 h 672"/>
                <a:gd name="T14" fmla="*/ 720 w 720"/>
                <a:gd name="T15" fmla="*/ 672 h 672"/>
              </a:gdLst>
              <a:ahLst/>
              <a:cxnLst>
                <a:cxn ang="T8">
                  <a:pos x="T0" y="T1"/>
                </a:cxn>
                <a:cxn ang="T9">
                  <a:pos x="T2" y="T3"/>
                </a:cxn>
                <a:cxn ang="T10">
                  <a:pos x="T4" y="T5"/>
                </a:cxn>
                <a:cxn ang="T11">
                  <a:pos x="T6" y="T7"/>
                </a:cxn>
              </a:cxnLst>
              <a:rect l="T12" t="T13" r="T14" b="T15"/>
              <a:pathLst>
                <a:path w="720" h="672">
                  <a:moveTo>
                    <a:pt x="88" y="672"/>
                  </a:moveTo>
                  <a:cubicBezTo>
                    <a:pt x="44" y="568"/>
                    <a:pt x="0" y="464"/>
                    <a:pt x="88" y="384"/>
                  </a:cubicBezTo>
                  <a:cubicBezTo>
                    <a:pt x="176" y="304"/>
                    <a:pt x="512" y="256"/>
                    <a:pt x="616" y="192"/>
                  </a:cubicBezTo>
                  <a:cubicBezTo>
                    <a:pt x="720" y="128"/>
                    <a:pt x="716" y="64"/>
                    <a:pt x="712" y="0"/>
                  </a:cubicBezTo>
                </a:path>
              </a:pathLst>
            </a:custGeom>
            <a:noFill/>
            <a:ln w="19050">
              <a:solidFill>
                <a:schemeClr val="tx1"/>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3" name="Freeform 59"/>
            <p:cNvSpPr>
              <a:spLocks/>
            </p:cNvSpPr>
            <p:nvPr/>
          </p:nvSpPr>
          <p:spPr bwMode="auto">
            <a:xfrm>
              <a:off x="3504" y="2496"/>
              <a:ext cx="720" cy="672"/>
            </a:xfrm>
            <a:custGeom>
              <a:avLst/>
              <a:gdLst>
                <a:gd name="T0" fmla="*/ 88 w 720"/>
                <a:gd name="T1" fmla="*/ 672 h 672"/>
                <a:gd name="T2" fmla="*/ 88 w 720"/>
                <a:gd name="T3" fmla="*/ 384 h 672"/>
                <a:gd name="T4" fmla="*/ 616 w 720"/>
                <a:gd name="T5" fmla="*/ 192 h 672"/>
                <a:gd name="T6" fmla="*/ 712 w 720"/>
                <a:gd name="T7" fmla="*/ 0 h 672"/>
                <a:gd name="T8" fmla="*/ 0 60000 65536"/>
                <a:gd name="T9" fmla="*/ 0 60000 65536"/>
                <a:gd name="T10" fmla="*/ 0 60000 65536"/>
                <a:gd name="T11" fmla="*/ 0 60000 65536"/>
                <a:gd name="T12" fmla="*/ 0 w 720"/>
                <a:gd name="T13" fmla="*/ 0 h 672"/>
                <a:gd name="T14" fmla="*/ 720 w 720"/>
                <a:gd name="T15" fmla="*/ 672 h 672"/>
              </a:gdLst>
              <a:ahLst/>
              <a:cxnLst>
                <a:cxn ang="T8">
                  <a:pos x="T0" y="T1"/>
                </a:cxn>
                <a:cxn ang="T9">
                  <a:pos x="T2" y="T3"/>
                </a:cxn>
                <a:cxn ang="T10">
                  <a:pos x="T4" y="T5"/>
                </a:cxn>
                <a:cxn ang="T11">
                  <a:pos x="T6" y="T7"/>
                </a:cxn>
              </a:cxnLst>
              <a:rect l="T12" t="T13" r="T14" b="T15"/>
              <a:pathLst>
                <a:path w="720" h="672">
                  <a:moveTo>
                    <a:pt x="88" y="672"/>
                  </a:moveTo>
                  <a:cubicBezTo>
                    <a:pt x="44" y="568"/>
                    <a:pt x="0" y="464"/>
                    <a:pt x="88" y="384"/>
                  </a:cubicBezTo>
                  <a:cubicBezTo>
                    <a:pt x="176" y="304"/>
                    <a:pt x="512" y="256"/>
                    <a:pt x="616" y="192"/>
                  </a:cubicBezTo>
                  <a:cubicBezTo>
                    <a:pt x="720" y="128"/>
                    <a:pt x="716" y="64"/>
                    <a:pt x="712" y="0"/>
                  </a:cubicBezTo>
                </a:path>
              </a:pathLst>
            </a:custGeom>
            <a:noFill/>
            <a:ln w="19050">
              <a:solidFill>
                <a:schemeClr val="tx1"/>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4" name="Freeform 60"/>
            <p:cNvSpPr>
              <a:spLocks/>
            </p:cNvSpPr>
            <p:nvPr/>
          </p:nvSpPr>
          <p:spPr bwMode="auto">
            <a:xfrm>
              <a:off x="2589" y="1338"/>
              <a:ext cx="699" cy="762"/>
            </a:xfrm>
            <a:custGeom>
              <a:avLst/>
              <a:gdLst>
                <a:gd name="T0" fmla="*/ 699 w 699"/>
                <a:gd name="T1" fmla="*/ 0 h 762"/>
                <a:gd name="T2" fmla="*/ 87 w 699"/>
                <a:gd name="T3" fmla="*/ 246 h 762"/>
                <a:gd name="T4" fmla="*/ 177 w 699"/>
                <a:gd name="T5" fmla="*/ 762 h 762"/>
                <a:gd name="T6" fmla="*/ 0 60000 65536"/>
                <a:gd name="T7" fmla="*/ 0 60000 65536"/>
                <a:gd name="T8" fmla="*/ 0 60000 65536"/>
                <a:gd name="T9" fmla="*/ 0 w 699"/>
                <a:gd name="T10" fmla="*/ 0 h 762"/>
                <a:gd name="T11" fmla="*/ 699 w 699"/>
                <a:gd name="T12" fmla="*/ 762 h 762"/>
              </a:gdLst>
              <a:ahLst/>
              <a:cxnLst>
                <a:cxn ang="T6">
                  <a:pos x="T0" y="T1"/>
                </a:cxn>
                <a:cxn ang="T7">
                  <a:pos x="T2" y="T3"/>
                </a:cxn>
                <a:cxn ang="T8">
                  <a:pos x="T4" y="T5"/>
                </a:cxn>
              </a:cxnLst>
              <a:rect l="T9" t="T10" r="T11" b="T12"/>
              <a:pathLst>
                <a:path w="699" h="762">
                  <a:moveTo>
                    <a:pt x="699" y="0"/>
                  </a:moveTo>
                  <a:cubicBezTo>
                    <a:pt x="597" y="41"/>
                    <a:pt x="174" y="119"/>
                    <a:pt x="87" y="246"/>
                  </a:cubicBezTo>
                  <a:cubicBezTo>
                    <a:pt x="0" y="373"/>
                    <a:pt x="158" y="655"/>
                    <a:pt x="177" y="762"/>
                  </a:cubicBezTo>
                </a:path>
              </a:pathLst>
            </a:custGeom>
            <a:noFill/>
            <a:ln w="19050">
              <a:solidFill>
                <a:schemeClr val="tx1"/>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5" name="Freeform 61"/>
            <p:cNvSpPr>
              <a:spLocks/>
            </p:cNvSpPr>
            <p:nvPr/>
          </p:nvSpPr>
          <p:spPr bwMode="auto">
            <a:xfrm flipH="1">
              <a:off x="3888" y="1344"/>
              <a:ext cx="768" cy="762"/>
            </a:xfrm>
            <a:custGeom>
              <a:avLst/>
              <a:gdLst>
                <a:gd name="T0" fmla="*/ 768 w 699"/>
                <a:gd name="T1" fmla="*/ 0 h 762"/>
                <a:gd name="T2" fmla="*/ 96 w 699"/>
                <a:gd name="T3" fmla="*/ 246 h 762"/>
                <a:gd name="T4" fmla="*/ 194 w 699"/>
                <a:gd name="T5" fmla="*/ 762 h 762"/>
                <a:gd name="T6" fmla="*/ 0 60000 65536"/>
                <a:gd name="T7" fmla="*/ 0 60000 65536"/>
                <a:gd name="T8" fmla="*/ 0 60000 65536"/>
                <a:gd name="T9" fmla="*/ 0 w 699"/>
                <a:gd name="T10" fmla="*/ 0 h 762"/>
                <a:gd name="T11" fmla="*/ 699 w 699"/>
                <a:gd name="T12" fmla="*/ 762 h 762"/>
              </a:gdLst>
              <a:ahLst/>
              <a:cxnLst>
                <a:cxn ang="T6">
                  <a:pos x="T0" y="T1"/>
                </a:cxn>
                <a:cxn ang="T7">
                  <a:pos x="T2" y="T3"/>
                </a:cxn>
                <a:cxn ang="T8">
                  <a:pos x="T4" y="T5"/>
                </a:cxn>
              </a:cxnLst>
              <a:rect l="T9" t="T10" r="T11" b="T12"/>
              <a:pathLst>
                <a:path w="699" h="762">
                  <a:moveTo>
                    <a:pt x="699" y="0"/>
                  </a:moveTo>
                  <a:cubicBezTo>
                    <a:pt x="597" y="41"/>
                    <a:pt x="174" y="119"/>
                    <a:pt x="87" y="246"/>
                  </a:cubicBezTo>
                  <a:cubicBezTo>
                    <a:pt x="0" y="373"/>
                    <a:pt x="158" y="655"/>
                    <a:pt x="177" y="762"/>
                  </a:cubicBezTo>
                </a:path>
              </a:pathLst>
            </a:custGeom>
            <a:noFill/>
            <a:ln w="19050">
              <a:solidFill>
                <a:schemeClr val="tx1"/>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6" name="Freeform 62"/>
            <p:cNvSpPr>
              <a:spLocks/>
            </p:cNvSpPr>
            <p:nvPr/>
          </p:nvSpPr>
          <p:spPr bwMode="auto">
            <a:xfrm flipH="1">
              <a:off x="4608" y="2304"/>
              <a:ext cx="768" cy="762"/>
            </a:xfrm>
            <a:custGeom>
              <a:avLst/>
              <a:gdLst>
                <a:gd name="T0" fmla="*/ 768 w 699"/>
                <a:gd name="T1" fmla="*/ 0 h 762"/>
                <a:gd name="T2" fmla="*/ 96 w 699"/>
                <a:gd name="T3" fmla="*/ 246 h 762"/>
                <a:gd name="T4" fmla="*/ 194 w 699"/>
                <a:gd name="T5" fmla="*/ 762 h 762"/>
                <a:gd name="T6" fmla="*/ 0 60000 65536"/>
                <a:gd name="T7" fmla="*/ 0 60000 65536"/>
                <a:gd name="T8" fmla="*/ 0 60000 65536"/>
                <a:gd name="T9" fmla="*/ 0 w 699"/>
                <a:gd name="T10" fmla="*/ 0 h 762"/>
                <a:gd name="T11" fmla="*/ 699 w 699"/>
                <a:gd name="T12" fmla="*/ 762 h 762"/>
              </a:gdLst>
              <a:ahLst/>
              <a:cxnLst>
                <a:cxn ang="T6">
                  <a:pos x="T0" y="T1"/>
                </a:cxn>
                <a:cxn ang="T7">
                  <a:pos x="T2" y="T3"/>
                </a:cxn>
                <a:cxn ang="T8">
                  <a:pos x="T4" y="T5"/>
                </a:cxn>
              </a:cxnLst>
              <a:rect l="T9" t="T10" r="T11" b="T12"/>
              <a:pathLst>
                <a:path w="699" h="762">
                  <a:moveTo>
                    <a:pt x="699" y="0"/>
                  </a:moveTo>
                  <a:cubicBezTo>
                    <a:pt x="597" y="41"/>
                    <a:pt x="174" y="119"/>
                    <a:pt x="87" y="246"/>
                  </a:cubicBezTo>
                  <a:cubicBezTo>
                    <a:pt x="0" y="373"/>
                    <a:pt x="158" y="655"/>
                    <a:pt x="177" y="762"/>
                  </a:cubicBezTo>
                </a:path>
              </a:pathLst>
            </a:custGeom>
            <a:noFill/>
            <a:ln w="19050">
              <a:solidFill>
                <a:schemeClr val="tx1"/>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7" name="Freeform 63"/>
            <p:cNvSpPr>
              <a:spLocks/>
            </p:cNvSpPr>
            <p:nvPr/>
          </p:nvSpPr>
          <p:spPr bwMode="auto">
            <a:xfrm>
              <a:off x="3312" y="2304"/>
              <a:ext cx="699" cy="762"/>
            </a:xfrm>
            <a:custGeom>
              <a:avLst/>
              <a:gdLst>
                <a:gd name="T0" fmla="*/ 699 w 699"/>
                <a:gd name="T1" fmla="*/ 0 h 762"/>
                <a:gd name="T2" fmla="*/ 87 w 699"/>
                <a:gd name="T3" fmla="*/ 246 h 762"/>
                <a:gd name="T4" fmla="*/ 177 w 699"/>
                <a:gd name="T5" fmla="*/ 762 h 762"/>
                <a:gd name="T6" fmla="*/ 0 60000 65536"/>
                <a:gd name="T7" fmla="*/ 0 60000 65536"/>
                <a:gd name="T8" fmla="*/ 0 60000 65536"/>
                <a:gd name="T9" fmla="*/ 0 w 699"/>
                <a:gd name="T10" fmla="*/ 0 h 762"/>
                <a:gd name="T11" fmla="*/ 699 w 699"/>
                <a:gd name="T12" fmla="*/ 762 h 762"/>
              </a:gdLst>
              <a:ahLst/>
              <a:cxnLst>
                <a:cxn ang="T6">
                  <a:pos x="T0" y="T1"/>
                </a:cxn>
                <a:cxn ang="T7">
                  <a:pos x="T2" y="T3"/>
                </a:cxn>
                <a:cxn ang="T8">
                  <a:pos x="T4" y="T5"/>
                </a:cxn>
              </a:cxnLst>
              <a:rect l="T9" t="T10" r="T11" b="T12"/>
              <a:pathLst>
                <a:path w="699" h="762">
                  <a:moveTo>
                    <a:pt x="699" y="0"/>
                  </a:moveTo>
                  <a:cubicBezTo>
                    <a:pt x="597" y="41"/>
                    <a:pt x="174" y="119"/>
                    <a:pt x="87" y="246"/>
                  </a:cubicBezTo>
                  <a:cubicBezTo>
                    <a:pt x="0" y="373"/>
                    <a:pt x="158" y="655"/>
                    <a:pt x="177" y="762"/>
                  </a:cubicBezTo>
                </a:path>
              </a:pathLst>
            </a:custGeom>
            <a:noFill/>
            <a:ln w="19050">
              <a:solidFill>
                <a:schemeClr val="tx1"/>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8" name="Text Box 64"/>
            <p:cNvSpPr txBox="1">
              <a:spLocks noChangeArrowheads="1"/>
            </p:cNvSpPr>
            <p:nvPr/>
          </p:nvSpPr>
          <p:spPr bwMode="auto">
            <a:xfrm>
              <a:off x="3462" y="1116"/>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000" b="1">
                  <a:latin typeface="Tahoma" panose="020B0604030504040204" pitchFamily="34" charset="0"/>
                  <a:sym typeface="Symbol" panose="05050102010706020507" pitchFamily="18" charset="2"/>
                </a:rPr>
                <a:t></a:t>
              </a:r>
            </a:p>
          </p:txBody>
        </p:sp>
      </p:grpSp>
    </p:spTree>
    <p:extLst>
      <p:ext uri="{BB962C8B-B14F-4D97-AF65-F5344CB8AC3E}">
        <p14:creationId xmlns:p14="http://schemas.microsoft.com/office/powerpoint/2010/main" val="2964641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Representation 2 : data, left subtree, right subtree</a:t>
            </a:r>
            <a:br>
              <a:rPr lang="en-US" b="1" dirty="0"/>
            </a:br>
            <a:endParaRPr lang="en-US" dirty="0"/>
          </a:p>
        </p:txBody>
      </p:sp>
      <p:sp>
        <p:nvSpPr>
          <p:cNvPr id="3" name="Content Placeholder 2"/>
          <p:cNvSpPr>
            <a:spLocks noGrp="1"/>
          </p:cNvSpPr>
          <p:nvPr>
            <p:ph idx="1"/>
          </p:nvPr>
        </p:nvSpPr>
        <p:spPr/>
        <p:txBody>
          <a:bodyPr/>
          <a:lstStyle/>
          <a:p>
            <a:pPr marL="0" indent="0">
              <a:buNone/>
            </a:pPr>
            <a:r>
              <a:rPr lang="en-US" dirty="0"/>
              <a:t>We use double linked list to represent a binary tree. In a double linked list, every node consists of three fields. First field for storing left child address, second for storing actual data and third for storing right child address.</a:t>
            </a:r>
            <a:br>
              <a:rPr lang="en-US" dirty="0"/>
            </a:br>
            <a:r>
              <a:rPr lang="en-US" dirty="0"/>
              <a:t>In this linked list representation, a node has the following structure...</a:t>
            </a:r>
          </a:p>
          <a:p>
            <a:endParaRPr lang="en-US" dirty="0"/>
          </a:p>
        </p:txBody>
      </p:sp>
    </p:spTree>
    <p:extLst>
      <p:ext uri="{BB962C8B-B14F-4D97-AF65-F5344CB8AC3E}">
        <p14:creationId xmlns:p14="http://schemas.microsoft.com/office/powerpoint/2010/main" val="616120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l="41481" t="33672" r="23496" b="47808"/>
          <a:stretch>
            <a:fillRect/>
          </a:stretch>
        </p:blipFill>
        <p:spPr bwMode="auto">
          <a:xfrm>
            <a:off x="2362200" y="2133600"/>
            <a:ext cx="6920345" cy="2057400"/>
          </a:xfrm>
          <a:prstGeom prst="rect">
            <a:avLst/>
          </a:prstGeom>
          <a:noFill/>
          <a:ln w="9525">
            <a:noFill/>
            <a:miter lim="800000"/>
            <a:headEnd/>
            <a:tailEnd/>
          </a:ln>
          <a:effectLst/>
        </p:spPr>
      </p:pic>
    </p:spTree>
    <p:extLst>
      <p:ext uri="{BB962C8B-B14F-4D97-AF65-F5344CB8AC3E}">
        <p14:creationId xmlns:p14="http://schemas.microsoft.com/office/powerpoint/2010/main" val="2680172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3" name="Picture 1"/>
          <p:cNvPicPr>
            <a:picLocks noGrp="1" noChangeAspect="1" noChangeArrowheads="1"/>
          </p:cNvPicPr>
          <p:nvPr>
            <p:ph idx="1"/>
          </p:nvPr>
        </p:nvPicPr>
        <p:blipFill>
          <a:blip r:embed="rId2"/>
          <a:srcRect l="31069" t="31989" r="15923" b="15819"/>
          <a:stretch>
            <a:fillRect/>
          </a:stretch>
        </p:blipFill>
        <p:spPr bwMode="auto">
          <a:xfrm>
            <a:off x="1524000" y="1371600"/>
            <a:ext cx="7983794" cy="44196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117" name="Ink 3116">
                <a:extLst>
                  <a:ext uri="{FF2B5EF4-FFF2-40B4-BE49-F238E27FC236}">
                    <a16:creationId xmlns:a16="http://schemas.microsoft.com/office/drawing/2014/main" id="{E00E8913-BBBD-4D62-AF20-854E88B9FD61}"/>
                  </a:ext>
                </a:extLst>
              </p14:cNvPr>
              <p14:cNvContentPartPr/>
              <p14:nvPr/>
            </p14:nvContentPartPr>
            <p14:xfrm>
              <a:off x="384280" y="3540640"/>
              <a:ext cx="19080" cy="21960"/>
            </p14:xfrm>
          </p:contentPart>
        </mc:Choice>
        <mc:Fallback xmlns="">
          <p:pic>
            <p:nvPicPr>
              <p:cNvPr id="3117" name="Ink 3116">
                <a:extLst>
                  <a:ext uri="{FF2B5EF4-FFF2-40B4-BE49-F238E27FC236}">
                    <a16:creationId xmlns:a16="http://schemas.microsoft.com/office/drawing/2014/main" id="{E00E8913-BBBD-4D62-AF20-854E88B9FD61}"/>
                  </a:ext>
                </a:extLst>
              </p:cNvPr>
              <p:cNvPicPr/>
              <p:nvPr/>
            </p:nvPicPr>
            <p:blipFill>
              <a:blip r:embed="rId4"/>
              <a:stretch>
                <a:fillRect/>
              </a:stretch>
            </p:blipFill>
            <p:spPr>
              <a:xfrm>
                <a:off x="378160" y="3534520"/>
                <a:ext cx="313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62" name="Ink 3161">
                <a:extLst>
                  <a:ext uri="{FF2B5EF4-FFF2-40B4-BE49-F238E27FC236}">
                    <a16:creationId xmlns:a16="http://schemas.microsoft.com/office/drawing/2014/main" id="{698D2C64-CBF2-4983-AF75-E4C007AA65EB}"/>
                  </a:ext>
                </a:extLst>
              </p14:cNvPr>
              <p14:cNvContentPartPr/>
              <p14:nvPr/>
            </p14:nvContentPartPr>
            <p14:xfrm>
              <a:off x="6956800" y="5298160"/>
              <a:ext cx="11880" cy="175320"/>
            </p14:xfrm>
          </p:contentPart>
        </mc:Choice>
        <mc:Fallback xmlns="">
          <p:pic>
            <p:nvPicPr>
              <p:cNvPr id="3162" name="Ink 3161">
                <a:extLst>
                  <a:ext uri="{FF2B5EF4-FFF2-40B4-BE49-F238E27FC236}">
                    <a16:creationId xmlns:a16="http://schemas.microsoft.com/office/drawing/2014/main" id="{698D2C64-CBF2-4983-AF75-E4C007AA65EB}"/>
                  </a:ext>
                </a:extLst>
              </p:cNvPr>
              <p:cNvPicPr/>
              <p:nvPr/>
            </p:nvPicPr>
            <p:blipFill>
              <a:blip r:embed="rId6"/>
              <a:stretch>
                <a:fillRect/>
              </a:stretch>
            </p:blipFill>
            <p:spPr>
              <a:xfrm>
                <a:off x="6950680" y="5292040"/>
                <a:ext cx="24120" cy="187560"/>
              </a:xfrm>
              <a:prstGeom prst="rect">
                <a:avLst/>
              </a:prstGeom>
            </p:spPr>
          </p:pic>
        </mc:Fallback>
      </mc:AlternateContent>
    </p:spTree>
    <p:extLst>
      <p:ext uri="{BB962C8B-B14F-4D97-AF65-F5344CB8AC3E}">
        <p14:creationId xmlns:p14="http://schemas.microsoft.com/office/powerpoint/2010/main" val="2551903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EC6D3B8B-8756-4E67-8FFD-CD5EE4B850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3475" y="865266"/>
            <a:ext cx="8727251" cy="54857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0061CEBE-C96A-49F7-9744-309D2D1AAF3F}"/>
              </a:ext>
            </a:extLst>
          </p:cNvPr>
          <p:cNvCxnSpPr>
            <a:cxnSpLocks/>
          </p:cNvCxnSpPr>
          <p:nvPr/>
        </p:nvCxnSpPr>
        <p:spPr>
          <a:xfrm>
            <a:off x="1473200" y="865266"/>
            <a:ext cx="1447971" cy="16952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044" name="Ink 1043">
                <a:extLst>
                  <a:ext uri="{FF2B5EF4-FFF2-40B4-BE49-F238E27FC236}">
                    <a16:creationId xmlns:a16="http://schemas.microsoft.com/office/drawing/2014/main" id="{5804924D-6CCF-4629-8AC4-FD8947B341E8}"/>
                  </a:ext>
                </a:extLst>
              </p14:cNvPr>
              <p14:cNvContentPartPr/>
              <p14:nvPr/>
            </p14:nvContentPartPr>
            <p14:xfrm>
              <a:off x="6690760" y="1130080"/>
              <a:ext cx="360" cy="9360"/>
            </p14:xfrm>
          </p:contentPart>
        </mc:Choice>
        <mc:Fallback xmlns="">
          <p:pic>
            <p:nvPicPr>
              <p:cNvPr id="1044" name="Ink 1043">
                <a:extLst>
                  <a:ext uri="{FF2B5EF4-FFF2-40B4-BE49-F238E27FC236}">
                    <a16:creationId xmlns:a16="http://schemas.microsoft.com/office/drawing/2014/main" id="{5804924D-6CCF-4629-8AC4-FD8947B341E8}"/>
                  </a:ext>
                </a:extLst>
              </p:cNvPr>
              <p:cNvPicPr/>
              <p:nvPr/>
            </p:nvPicPr>
            <p:blipFill>
              <a:blip r:embed="rId6"/>
              <a:stretch>
                <a:fillRect/>
              </a:stretch>
            </p:blipFill>
            <p:spPr>
              <a:xfrm>
                <a:off x="6684640" y="1123960"/>
                <a:ext cx="12600" cy="21600"/>
              </a:xfrm>
              <a:prstGeom prst="rect">
                <a:avLst/>
              </a:prstGeom>
            </p:spPr>
          </p:pic>
        </mc:Fallback>
      </mc:AlternateContent>
    </p:spTree>
    <p:extLst>
      <p:ext uri="{BB962C8B-B14F-4D97-AF65-F5344CB8AC3E}">
        <p14:creationId xmlns:p14="http://schemas.microsoft.com/office/powerpoint/2010/main" val="3771874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F60DC-CB71-4DC5-A159-38E0FE351B96}"/>
              </a:ext>
            </a:extLst>
          </p:cNvPr>
          <p:cNvSpPr>
            <a:spLocks noGrp="1"/>
          </p:cNvSpPr>
          <p:nvPr>
            <p:ph type="title"/>
          </p:nvPr>
        </p:nvSpPr>
        <p:spPr>
          <a:xfrm>
            <a:off x="838200" y="365125"/>
            <a:ext cx="11049000" cy="1325563"/>
          </a:xfrm>
        </p:spPr>
        <p:txBody>
          <a:bodyPr/>
          <a:lstStyle/>
          <a:p>
            <a:r>
              <a:rPr lang="en-US" dirty="0"/>
              <a:t>Representation 3: Explicit array representation</a:t>
            </a:r>
            <a:endParaRPr lang="en-IN" dirty="0"/>
          </a:p>
        </p:txBody>
      </p:sp>
      <p:sp>
        <p:nvSpPr>
          <p:cNvPr id="3" name="Content Placeholder 2">
            <a:extLst>
              <a:ext uri="{FF2B5EF4-FFF2-40B4-BE49-F238E27FC236}">
                <a16:creationId xmlns:a16="http://schemas.microsoft.com/office/drawing/2014/main" id="{3D966711-437E-4A53-A5FA-98F6D034B93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03599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1190" t="13469" r="40534" b="9084"/>
          <a:stretch/>
        </p:blipFill>
        <p:spPr>
          <a:xfrm>
            <a:off x="1160980" y="0"/>
            <a:ext cx="8794678" cy="6881768"/>
          </a:xfrm>
          <a:prstGeom prst="rect">
            <a:avLst/>
          </a:prstGeom>
        </p:spPr>
      </p:pic>
    </p:spTree>
    <p:extLst>
      <p:ext uri="{BB962C8B-B14F-4D97-AF65-F5344CB8AC3E}">
        <p14:creationId xmlns:p14="http://schemas.microsoft.com/office/powerpoint/2010/main" val="2673951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86F3E44C-D554-42D3-82D7-AEA35F4D1AC3}"/>
              </a:ext>
            </a:extLst>
          </p:cNvPr>
          <p:cNvPicPr>
            <a:picLocks noGrp="1" noChangeAspect="1" noChangeArrowheads="1"/>
          </p:cNvPicPr>
          <p:nvPr>
            <p:ph idx="1"/>
          </p:nvPr>
        </p:nvPicPr>
        <p:blipFill>
          <a:blip r:embed="rId2"/>
          <a:srcRect l="31069" t="31989" r="15923" b="15819"/>
          <a:stretch>
            <a:fillRect/>
          </a:stretch>
        </p:blipFill>
        <p:spPr bwMode="auto">
          <a:xfrm>
            <a:off x="1663920" y="932494"/>
            <a:ext cx="7983794" cy="4419600"/>
          </a:xfrm>
          <a:prstGeom prst="rect">
            <a:avLst/>
          </a:prstGeom>
          <a:noFill/>
          <a:ln w="9525">
            <a:solidFill>
              <a:schemeClr val="tx1">
                <a:lumMod val="85000"/>
                <a:lumOff val="15000"/>
              </a:schemeClr>
            </a:solidFill>
            <a:miter lim="800000"/>
            <a:headEnd/>
            <a:tailEnd/>
          </a:ln>
          <a:effectLst/>
        </p:spPr>
      </p:pic>
    </p:spTree>
    <p:extLst>
      <p:ext uri="{BB962C8B-B14F-4D97-AF65-F5344CB8AC3E}">
        <p14:creationId xmlns:p14="http://schemas.microsoft.com/office/powerpoint/2010/main" val="2224143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272283"/>
            <a:ext cx="10515600" cy="1219201"/>
          </a:xfrm>
        </p:spPr>
        <p:txBody>
          <a:bodyPr>
            <a:normAutofit fontScale="90000"/>
          </a:bodyPr>
          <a:lstStyle/>
          <a:p>
            <a:r>
              <a:rPr lang="en-US" dirty="0"/>
              <a:t>Representation 4: Implicit array representation.</a:t>
            </a:r>
          </a:p>
        </p:txBody>
      </p:sp>
      <p:pic>
        <p:nvPicPr>
          <p:cNvPr id="1026" name="Picture 2"/>
          <p:cNvPicPr>
            <a:picLocks noGrp="1" noChangeAspect="1" noChangeArrowheads="1"/>
          </p:cNvPicPr>
          <p:nvPr>
            <p:ph idx="1"/>
          </p:nvPr>
        </p:nvPicPr>
        <p:blipFill>
          <a:blip r:embed="rId2"/>
          <a:srcRect l="38641" t="31989" r="25389" b="34339"/>
          <a:stretch>
            <a:fillRect/>
          </a:stretch>
        </p:blipFill>
        <p:spPr bwMode="auto">
          <a:xfrm>
            <a:off x="449580" y="1408599"/>
            <a:ext cx="5646420" cy="2971800"/>
          </a:xfrm>
          <a:prstGeom prst="rect">
            <a:avLst/>
          </a:prstGeom>
          <a:noFill/>
          <a:ln w="9525">
            <a:noFill/>
            <a:miter lim="800000"/>
            <a:headEnd/>
            <a:tailEnd/>
          </a:ln>
          <a:effectLst/>
        </p:spPr>
      </p:pic>
      <p:pic>
        <p:nvPicPr>
          <p:cNvPr id="1028" name="Picture 4" descr="http://btechsmartclass.com/DS/images/BT%20Array%20Representation.png"/>
          <p:cNvPicPr>
            <a:picLocks noChangeAspect="1" noChangeArrowheads="1"/>
          </p:cNvPicPr>
          <p:nvPr/>
        </p:nvPicPr>
        <p:blipFill>
          <a:blip r:embed="rId3"/>
          <a:srcRect/>
          <a:stretch>
            <a:fillRect/>
          </a:stretch>
        </p:blipFill>
        <p:spPr bwMode="auto">
          <a:xfrm>
            <a:off x="990600" y="4572000"/>
            <a:ext cx="9753600" cy="1219200"/>
          </a:xfrm>
          <a:prstGeom prst="rect">
            <a:avLst/>
          </a:prstGeom>
          <a:noFill/>
        </p:spPr>
      </p:pic>
      <p:graphicFrame>
        <p:nvGraphicFramePr>
          <p:cNvPr id="3" name="Table 3">
            <a:extLst>
              <a:ext uri="{FF2B5EF4-FFF2-40B4-BE49-F238E27FC236}">
                <a16:creationId xmlns:a16="http://schemas.microsoft.com/office/drawing/2014/main" id="{07A870F0-F2CE-453B-81BA-5B6D24A272E9}"/>
              </a:ext>
            </a:extLst>
          </p:cNvPr>
          <p:cNvGraphicFramePr>
            <a:graphicFrameLocks noGrp="1"/>
          </p:cNvGraphicFramePr>
          <p:nvPr>
            <p:extLst>
              <p:ext uri="{D42A27DB-BD31-4B8C-83A1-F6EECF244321}">
                <p14:modId xmlns:p14="http://schemas.microsoft.com/office/powerpoint/2010/main" val="3939040783"/>
              </p:ext>
            </p:extLst>
          </p:nvPr>
        </p:nvGraphicFramePr>
        <p:xfrm>
          <a:off x="1590211" y="5562600"/>
          <a:ext cx="8560650" cy="370840"/>
        </p:xfrm>
        <a:graphic>
          <a:graphicData uri="http://schemas.openxmlformats.org/drawingml/2006/table">
            <a:tbl>
              <a:tblPr firstRow="1" bandRow="1">
                <a:tableStyleId>{5940675A-B579-460E-94D1-54222C63F5DA}</a:tableStyleId>
              </a:tblPr>
              <a:tblGrid>
                <a:gridCol w="407650">
                  <a:extLst>
                    <a:ext uri="{9D8B030D-6E8A-4147-A177-3AD203B41FA5}">
                      <a16:colId xmlns:a16="http://schemas.microsoft.com/office/drawing/2014/main" val="1099901552"/>
                    </a:ext>
                  </a:extLst>
                </a:gridCol>
                <a:gridCol w="407650">
                  <a:extLst>
                    <a:ext uri="{9D8B030D-6E8A-4147-A177-3AD203B41FA5}">
                      <a16:colId xmlns:a16="http://schemas.microsoft.com/office/drawing/2014/main" val="2553618612"/>
                    </a:ext>
                  </a:extLst>
                </a:gridCol>
                <a:gridCol w="407650">
                  <a:extLst>
                    <a:ext uri="{9D8B030D-6E8A-4147-A177-3AD203B41FA5}">
                      <a16:colId xmlns:a16="http://schemas.microsoft.com/office/drawing/2014/main" val="491743408"/>
                    </a:ext>
                  </a:extLst>
                </a:gridCol>
                <a:gridCol w="407650">
                  <a:extLst>
                    <a:ext uri="{9D8B030D-6E8A-4147-A177-3AD203B41FA5}">
                      <a16:colId xmlns:a16="http://schemas.microsoft.com/office/drawing/2014/main" val="1091346168"/>
                    </a:ext>
                  </a:extLst>
                </a:gridCol>
                <a:gridCol w="407650">
                  <a:extLst>
                    <a:ext uri="{9D8B030D-6E8A-4147-A177-3AD203B41FA5}">
                      <a16:colId xmlns:a16="http://schemas.microsoft.com/office/drawing/2014/main" val="3130165681"/>
                    </a:ext>
                  </a:extLst>
                </a:gridCol>
                <a:gridCol w="407650">
                  <a:extLst>
                    <a:ext uri="{9D8B030D-6E8A-4147-A177-3AD203B41FA5}">
                      <a16:colId xmlns:a16="http://schemas.microsoft.com/office/drawing/2014/main" val="2654345348"/>
                    </a:ext>
                  </a:extLst>
                </a:gridCol>
                <a:gridCol w="407650">
                  <a:extLst>
                    <a:ext uri="{9D8B030D-6E8A-4147-A177-3AD203B41FA5}">
                      <a16:colId xmlns:a16="http://schemas.microsoft.com/office/drawing/2014/main" val="197090408"/>
                    </a:ext>
                  </a:extLst>
                </a:gridCol>
                <a:gridCol w="407650">
                  <a:extLst>
                    <a:ext uri="{9D8B030D-6E8A-4147-A177-3AD203B41FA5}">
                      <a16:colId xmlns:a16="http://schemas.microsoft.com/office/drawing/2014/main" val="1877485083"/>
                    </a:ext>
                  </a:extLst>
                </a:gridCol>
                <a:gridCol w="407650">
                  <a:extLst>
                    <a:ext uri="{9D8B030D-6E8A-4147-A177-3AD203B41FA5}">
                      <a16:colId xmlns:a16="http://schemas.microsoft.com/office/drawing/2014/main" val="3793128136"/>
                    </a:ext>
                  </a:extLst>
                </a:gridCol>
                <a:gridCol w="407650">
                  <a:extLst>
                    <a:ext uri="{9D8B030D-6E8A-4147-A177-3AD203B41FA5}">
                      <a16:colId xmlns:a16="http://schemas.microsoft.com/office/drawing/2014/main" val="3165398042"/>
                    </a:ext>
                  </a:extLst>
                </a:gridCol>
                <a:gridCol w="407650">
                  <a:extLst>
                    <a:ext uri="{9D8B030D-6E8A-4147-A177-3AD203B41FA5}">
                      <a16:colId xmlns:a16="http://schemas.microsoft.com/office/drawing/2014/main" val="202272693"/>
                    </a:ext>
                  </a:extLst>
                </a:gridCol>
                <a:gridCol w="407650">
                  <a:extLst>
                    <a:ext uri="{9D8B030D-6E8A-4147-A177-3AD203B41FA5}">
                      <a16:colId xmlns:a16="http://schemas.microsoft.com/office/drawing/2014/main" val="3313241439"/>
                    </a:ext>
                  </a:extLst>
                </a:gridCol>
                <a:gridCol w="407650">
                  <a:extLst>
                    <a:ext uri="{9D8B030D-6E8A-4147-A177-3AD203B41FA5}">
                      <a16:colId xmlns:a16="http://schemas.microsoft.com/office/drawing/2014/main" val="3892969906"/>
                    </a:ext>
                  </a:extLst>
                </a:gridCol>
                <a:gridCol w="407650">
                  <a:extLst>
                    <a:ext uri="{9D8B030D-6E8A-4147-A177-3AD203B41FA5}">
                      <a16:colId xmlns:a16="http://schemas.microsoft.com/office/drawing/2014/main" val="4155946019"/>
                    </a:ext>
                  </a:extLst>
                </a:gridCol>
                <a:gridCol w="407650">
                  <a:extLst>
                    <a:ext uri="{9D8B030D-6E8A-4147-A177-3AD203B41FA5}">
                      <a16:colId xmlns:a16="http://schemas.microsoft.com/office/drawing/2014/main" val="1922888796"/>
                    </a:ext>
                  </a:extLst>
                </a:gridCol>
                <a:gridCol w="407650">
                  <a:extLst>
                    <a:ext uri="{9D8B030D-6E8A-4147-A177-3AD203B41FA5}">
                      <a16:colId xmlns:a16="http://schemas.microsoft.com/office/drawing/2014/main" val="743524865"/>
                    </a:ext>
                  </a:extLst>
                </a:gridCol>
                <a:gridCol w="407650">
                  <a:extLst>
                    <a:ext uri="{9D8B030D-6E8A-4147-A177-3AD203B41FA5}">
                      <a16:colId xmlns:a16="http://schemas.microsoft.com/office/drawing/2014/main" val="2220119956"/>
                    </a:ext>
                  </a:extLst>
                </a:gridCol>
                <a:gridCol w="407650">
                  <a:extLst>
                    <a:ext uri="{9D8B030D-6E8A-4147-A177-3AD203B41FA5}">
                      <a16:colId xmlns:a16="http://schemas.microsoft.com/office/drawing/2014/main" val="172511338"/>
                    </a:ext>
                  </a:extLst>
                </a:gridCol>
                <a:gridCol w="407650">
                  <a:extLst>
                    <a:ext uri="{9D8B030D-6E8A-4147-A177-3AD203B41FA5}">
                      <a16:colId xmlns:a16="http://schemas.microsoft.com/office/drawing/2014/main" val="465135348"/>
                    </a:ext>
                  </a:extLst>
                </a:gridCol>
                <a:gridCol w="407650">
                  <a:extLst>
                    <a:ext uri="{9D8B030D-6E8A-4147-A177-3AD203B41FA5}">
                      <a16:colId xmlns:a16="http://schemas.microsoft.com/office/drawing/2014/main" val="1157644573"/>
                    </a:ext>
                  </a:extLst>
                </a:gridCol>
                <a:gridCol w="407650">
                  <a:extLst>
                    <a:ext uri="{9D8B030D-6E8A-4147-A177-3AD203B41FA5}">
                      <a16:colId xmlns:a16="http://schemas.microsoft.com/office/drawing/2014/main" val="1024138617"/>
                    </a:ext>
                  </a:extLst>
                </a:gridCol>
              </a:tblGrid>
              <a:tr h="370840">
                <a:tc>
                  <a:txBody>
                    <a:bodyPr/>
                    <a:lstStyle/>
                    <a:p>
                      <a:pPr algn="ctr"/>
                      <a:r>
                        <a:rPr lang="en-US" sz="1600" b="1" dirty="0"/>
                        <a:t>0</a:t>
                      </a:r>
                      <a:endParaRPr lang="en-IN" sz="1600" b="1" dirty="0"/>
                    </a:p>
                  </a:txBody>
                  <a:tcPr/>
                </a:tc>
                <a:tc>
                  <a:txBody>
                    <a:bodyPr/>
                    <a:lstStyle/>
                    <a:p>
                      <a:pPr algn="ctr"/>
                      <a:r>
                        <a:rPr lang="en-US" sz="1600" b="1" dirty="0"/>
                        <a:t>1</a:t>
                      </a:r>
                      <a:endParaRPr lang="en-IN" sz="1600" b="1" dirty="0"/>
                    </a:p>
                  </a:txBody>
                  <a:tcPr/>
                </a:tc>
                <a:tc>
                  <a:txBody>
                    <a:bodyPr/>
                    <a:lstStyle/>
                    <a:p>
                      <a:pPr algn="ctr"/>
                      <a:r>
                        <a:rPr lang="en-US" sz="1600" b="1" dirty="0"/>
                        <a:t>2</a:t>
                      </a:r>
                      <a:endParaRPr lang="en-IN" sz="1600" b="1" dirty="0"/>
                    </a:p>
                  </a:txBody>
                  <a:tcPr/>
                </a:tc>
                <a:tc>
                  <a:txBody>
                    <a:bodyPr/>
                    <a:lstStyle/>
                    <a:p>
                      <a:pPr algn="ctr"/>
                      <a:r>
                        <a:rPr lang="en-US" sz="1600" b="1" dirty="0"/>
                        <a:t>3</a:t>
                      </a:r>
                      <a:endParaRPr lang="en-IN" sz="1600" b="1" dirty="0"/>
                    </a:p>
                  </a:txBody>
                  <a:tcPr/>
                </a:tc>
                <a:tc>
                  <a:txBody>
                    <a:bodyPr/>
                    <a:lstStyle/>
                    <a:p>
                      <a:pPr algn="ctr"/>
                      <a:r>
                        <a:rPr lang="en-US" sz="1600" b="1" dirty="0"/>
                        <a:t>4</a:t>
                      </a:r>
                      <a:endParaRPr lang="en-IN" sz="1600" b="1" dirty="0"/>
                    </a:p>
                  </a:txBody>
                  <a:tcPr/>
                </a:tc>
                <a:tc>
                  <a:txBody>
                    <a:bodyPr/>
                    <a:lstStyle/>
                    <a:p>
                      <a:pPr algn="ctr"/>
                      <a:r>
                        <a:rPr lang="en-US" sz="1600" b="1" dirty="0"/>
                        <a:t>5</a:t>
                      </a:r>
                      <a:endParaRPr lang="en-IN" sz="1600" b="1" dirty="0"/>
                    </a:p>
                  </a:txBody>
                  <a:tcPr/>
                </a:tc>
                <a:tc>
                  <a:txBody>
                    <a:bodyPr/>
                    <a:lstStyle/>
                    <a:p>
                      <a:pPr algn="ctr"/>
                      <a:r>
                        <a:rPr lang="en-US" sz="1600" b="1" dirty="0"/>
                        <a:t>6</a:t>
                      </a:r>
                      <a:endParaRPr lang="en-IN" sz="1600" b="1" dirty="0"/>
                    </a:p>
                  </a:txBody>
                  <a:tcPr/>
                </a:tc>
                <a:tc>
                  <a:txBody>
                    <a:bodyPr/>
                    <a:lstStyle/>
                    <a:p>
                      <a:pPr algn="ctr"/>
                      <a:r>
                        <a:rPr lang="en-US" sz="1600" b="1" dirty="0"/>
                        <a:t>7</a:t>
                      </a:r>
                      <a:endParaRPr lang="en-IN" sz="1600" b="1" dirty="0"/>
                    </a:p>
                  </a:txBody>
                  <a:tcPr/>
                </a:tc>
                <a:tc>
                  <a:txBody>
                    <a:bodyPr/>
                    <a:lstStyle/>
                    <a:p>
                      <a:pPr algn="ctr"/>
                      <a:r>
                        <a:rPr lang="en-US" sz="1600" b="1" dirty="0"/>
                        <a:t>8</a:t>
                      </a:r>
                      <a:endParaRPr lang="en-IN" sz="1600" b="1" dirty="0"/>
                    </a:p>
                  </a:txBody>
                  <a:tcPr/>
                </a:tc>
                <a:tc>
                  <a:txBody>
                    <a:bodyPr/>
                    <a:lstStyle/>
                    <a:p>
                      <a:pPr algn="ctr"/>
                      <a:r>
                        <a:rPr lang="en-US" sz="1600" b="1" dirty="0"/>
                        <a:t>9</a:t>
                      </a:r>
                      <a:endParaRPr lang="en-IN" sz="1600" b="1" dirty="0"/>
                    </a:p>
                  </a:txBody>
                  <a:tcPr/>
                </a:tc>
                <a:tc>
                  <a:txBody>
                    <a:bodyPr/>
                    <a:lstStyle/>
                    <a:p>
                      <a:pPr algn="ctr"/>
                      <a:r>
                        <a:rPr lang="en-US" sz="1600" b="1" dirty="0"/>
                        <a:t>10</a:t>
                      </a:r>
                      <a:endParaRPr lang="en-IN" sz="1600" b="1" dirty="0"/>
                    </a:p>
                  </a:txBody>
                  <a:tcPr/>
                </a:tc>
                <a:tc>
                  <a:txBody>
                    <a:bodyPr/>
                    <a:lstStyle/>
                    <a:p>
                      <a:pPr algn="ctr"/>
                      <a:r>
                        <a:rPr lang="en-US" sz="1600" b="1" dirty="0"/>
                        <a:t>11</a:t>
                      </a:r>
                      <a:endParaRPr lang="en-IN" sz="1600" b="1" dirty="0"/>
                    </a:p>
                  </a:txBody>
                  <a:tcPr/>
                </a:tc>
                <a:tc>
                  <a:txBody>
                    <a:bodyPr/>
                    <a:lstStyle/>
                    <a:p>
                      <a:pPr algn="ctr"/>
                      <a:r>
                        <a:rPr lang="en-US" sz="1600" b="1" dirty="0"/>
                        <a:t>12</a:t>
                      </a:r>
                      <a:endParaRPr lang="en-IN" sz="1600" b="1" dirty="0"/>
                    </a:p>
                  </a:txBody>
                  <a:tcPr/>
                </a:tc>
                <a:tc>
                  <a:txBody>
                    <a:bodyPr/>
                    <a:lstStyle/>
                    <a:p>
                      <a:pPr algn="ctr"/>
                      <a:r>
                        <a:rPr lang="en-US" sz="1600" b="1" dirty="0"/>
                        <a:t>13</a:t>
                      </a:r>
                      <a:endParaRPr lang="en-IN" sz="1600" b="1" dirty="0"/>
                    </a:p>
                  </a:txBody>
                  <a:tcPr/>
                </a:tc>
                <a:tc>
                  <a:txBody>
                    <a:bodyPr/>
                    <a:lstStyle/>
                    <a:p>
                      <a:pPr algn="ctr"/>
                      <a:r>
                        <a:rPr lang="en-US" sz="1600" b="1" dirty="0"/>
                        <a:t>14</a:t>
                      </a:r>
                      <a:endParaRPr lang="en-IN" sz="1600" b="1" dirty="0"/>
                    </a:p>
                  </a:txBody>
                  <a:tcPr/>
                </a:tc>
                <a:tc>
                  <a:txBody>
                    <a:bodyPr/>
                    <a:lstStyle/>
                    <a:p>
                      <a:pPr algn="ctr"/>
                      <a:r>
                        <a:rPr lang="en-US" sz="1600" b="1" dirty="0"/>
                        <a:t>15</a:t>
                      </a:r>
                      <a:endParaRPr lang="en-IN" sz="1600" b="1" dirty="0"/>
                    </a:p>
                  </a:txBody>
                  <a:tcPr/>
                </a:tc>
                <a:tc>
                  <a:txBody>
                    <a:bodyPr/>
                    <a:lstStyle/>
                    <a:p>
                      <a:pPr algn="ctr"/>
                      <a:r>
                        <a:rPr lang="en-US" sz="1600" b="1" dirty="0"/>
                        <a:t>16</a:t>
                      </a:r>
                      <a:endParaRPr lang="en-IN" sz="1600" b="1" dirty="0"/>
                    </a:p>
                  </a:txBody>
                  <a:tcPr/>
                </a:tc>
                <a:tc>
                  <a:txBody>
                    <a:bodyPr/>
                    <a:lstStyle/>
                    <a:p>
                      <a:pPr algn="ctr"/>
                      <a:r>
                        <a:rPr lang="en-US" sz="1600" b="1" dirty="0"/>
                        <a:t>17</a:t>
                      </a:r>
                      <a:endParaRPr lang="en-IN" sz="1600" b="1" dirty="0"/>
                    </a:p>
                  </a:txBody>
                  <a:tcPr/>
                </a:tc>
                <a:tc>
                  <a:txBody>
                    <a:bodyPr/>
                    <a:lstStyle/>
                    <a:p>
                      <a:pPr algn="ctr"/>
                      <a:r>
                        <a:rPr lang="en-US" sz="1600" b="1" dirty="0"/>
                        <a:t>18</a:t>
                      </a:r>
                      <a:endParaRPr lang="en-IN" sz="1600" b="1" dirty="0"/>
                    </a:p>
                  </a:txBody>
                  <a:tcPr/>
                </a:tc>
                <a:tc>
                  <a:txBody>
                    <a:bodyPr/>
                    <a:lstStyle/>
                    <a:p>
                      <a:pPr algn="ctr"/>
                      <a:r>
                        <a:rPr lang="en-US" sz="1600" b="1" dirty="0"/>
                        <a:t>19</a:t>
                      </a:r>
                      <a:endParaRPr lang="en-IN" sz="1600" b="1" dirty="0"/>
                    </a:p>
                  </a:txBody>
                  <a:tcPr/>
                </a:tc>
                <a:tc>
                  <a:txBody>
                    <a:bodyPr/>
                    <a:lstStyle/>
                    <a:p>
                      <a:pPr algn="ctr"/>
                      <a:r>
                        <a:rPr lang="en-US" sz="1600" b="1" dirty="0"/>
                        <a:t>20</a:t>
                      </a:r>
                      <a:endParaRPr lang="en-IN" sz="1600" b="1" dirty="0"/>
                    </a:p>
                  </a:txBody>
                  <a:tcPr/>
                </a:tc>
                <a:extLst>
                  <a:ext uri="{0D108BD9-81ED-4DB2-BD59-A6C34878D82A}">
                    <a16:rowId xmlns:a16="http://schemas.microsoft.com/office/drawing/2014/main" val="1235798198"/>
                  </a:ext>
                </a:extLst>
              </a:tr>
            </a:tbl>
          </a:graphicData>
        </a:graphic>
      </p:graphicFrame>
      <p:sp>
        <p:nvSpPr>
          <p:cNvPr id="4" name="TextBox 3">
            <a:extLst>
              <a:ext uri="{FF2B5EF4-FFF2-40B4-BE49-F238E27FC236}">
                <a16:creationId xmlns:a16="http://schemas.microsoft.com/office/drawing/2014/main" id="{B6745729-32DA-4379-B62E-6EE56A81A704}"/>
              </a:ext>
            </a:extLst>
          </p:cNvPr>
          <p:cNvSpPr txBox="1"/>
          <p:nvPr/>
        </p:nvSpPr>
        <p:spPr>
          <a:xfrm flipH="1">
            <a:off x="5207000" y="1325025"/>
            <a:ext cx="6746240" cy="1384995"/>
          </a:xfrm>
          <a:prstGeom prst="rect">
            <a:avLst/>
          </a:prstGeom>
          <a:solidFill>
            <a:schemeClr val="accent2">
              <a:lumMod val="20000"/>
              <a:lumOff val="80000"/>
            </a:schemeClr>
          </a:solidFill>
        </p:spPr>
        <p:txBody>
          <a:bodyPr wrap="square" rtlCol="0">
            <a:spAutoFit/>
          </a:bodyPr>
          <a:lstStyle/>
          <a:p>
            <a:r>
              <a:rPr lang="en-US" sz="2800" dirty="0"/>
              <a:t>Root  is stored at index 0</a:t>
            </a:r>
          </a:p>
          <a:p>
            <a:r>
              <a:rPr lang="en-US" sz="2800" dirty="0"/>
              <a:t>Left child of node at index </a:t>
            </a:r>
            <a:r>
              <a:rPr lang="en-US" sz="2800" dirty="0" err="1"/>
              <a:t>i</a:t>
            </a:r>
            <a:r>
              <a:rPr lang="en-US" sz="2800" dirty="0"/>
              <a:t> is at index 2i +1</a:t>
            </a:r>
          </a:p>
          <a:p>
            <a:r>
              <a:rPr lang="en-US" sz="2800" dirty="0"/>
              <a:t>Right child of node at index </a:t>
            </a:r>
            <a:r>
              <a:rPr lang="en-US" sz="2800" dirty="0" err="1"/>
              <a:t>i</a:t>
            </a:r>
            <a:r>
              <a:rPr lang="en-US" sz="2800" dirty="0"/>
              <a:t> is at index 2i+2 </a:t>
            </a:r>
            <a:endParaRPr lang="en-IN" sz="2800" dirty="0"/>
          </a:p>
        </p:txBody>
      </p:sp>
      <mc:AlternateContent xmlns:mc="http://schemas.openxmlformats.org/markup-compatibility/2006" xmlns:p14="http://schemas.microsoft.com/office/powerpoint/2010/main">
        <mc:Choice Requires="p14">
          <p:contentPart p14:bwMode="auto" r:id="rId4">
            <p14:nvContentPartPr>
              <p14:cNvPr id="1203" name="Ink 1202">
                <a:extLst>
                  <a:ext uri="{FF2B5EF4-FFF2-40B4-BE49-F238E27FC236}">
                    <a16:creationId xmlns:a16="http://schemas.microsoft.com/office/drawing/2014/main" id="{4E0D0E92-D676-47C4-913D-6692EB077527}"/>
                  </a:ext>
                </a:extLst>
              </p14:cNvPr>
              <p14:cNvContentPartPr/>
              <p14:nvPr/>
            </p14:nvContentPartPr>
            <p14:xfrm>
              <a:off x="13088680" y="2827120"/>
              <a:ext cx="14040" cy="20880"/>
            </p14:xfrm>
          </p:contentPart>
        </mc:Choice>
        <mc:Fallback xmlns="">
          <p:pic>
            <p:nvPicPr>
              <p:cNvPr id="1203" name="Ink 1202">
                <a:extLst>
                  <a:ext uri="{FF2B5EF4-FFF2-40B4-BE49-F238E27FC236}">
                    <a16:creationId xmlns:a16="http://schemas.microsoft.com/office/drawing/2014/main" id="{4E0D0E92-D676-47C4-913D-6692EB077527}"/>
                  </a:ext>
                </a:extLst>
              </p:cNvPr>
              <p:cNvPicPr/>
              <p:nvPr/>
            </p:nvPicPr>
            <p:blipFill>
              <a:blip r:embed="rId61"/>
              <a:stretch>
                <a:fillRect/>
              </a:stretch>
            </p:blipFill>
            <p:spPr>
              <a:xfrm>
                <a:off x="11874760" y="2038360"/>
                <a:ext cx="2033640" cy="1418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15" name="Ink 1214">
                <a:extLst>
                  <a:ext uri="{FF2B5EF4-FFF2-40B4-BE49-F238E27FC236}">
                    <a16:creationId xmlns:a16="http://schemas.microsoft.com/office/drawing/2014/main" id="{9542D6C7-24CB-43B6-A7E2-1DDF14A758B6}"/>
                  </a:ext>
                </a:extLst>
              </p14:cNvPr>
              <p14:cNvContentPartPr/>
              <p14:nvPr/>
            </p14:nvContentPartPr>
            <p14:xfrm>
              <a:off x="11276440" y="2504200"/>
              <a:ext cx="360" cy="360"/>
            </p14:xfrm>
          </p:contentPart>
        </mc:Choice>
        <mc:Fallback xmlns="">
          <p:pic>
            <p:nvPicPr>
              <p:cNvPr id="1215" name="Ink 1214">
                <a:extLst>
                  <a:ext uri="{FF2B5EF4-FFF2-40B4-BE49-F238E27FC236}">
                    <a16:creationId xmlns:a16="http://schemas.microsoft.com/office/drawing/2014/main" id="{9542D6C7-24CB-43B6-A7E2-1DDF14A758B6}"/>
                  </a:ext>
                </a:extLst>
              </p:cNvPr>
              <p:cNvPicPr/>
              <p:nvPr/>
            </p:nvPicPr>
            <p:blipFill>
              <a:blip r:embed="rId67"/>
              <a:stretch>
                <a:fillRect/>
              </a:stretch>
            </p:blipFill>
            <p:spPr>
              <a:xfrm>
                <a:off x="11253760" y="2479720"/>
                <a:ext cx="479880" cy="142200"/>
              </a:xfrm>
              <a:prstGeom prst="rect">
                <a:avLst/>
              </a:prstGeom>
            </p:spPr>
          </p:pic>
        </mc:Fallback>
      </mc:AlternateContent>
    </p:spTree>
    <p:extLst>
      <p:ext uri="{BB962C8B-B14F-4D97-AF65-F5344CB8AC3E}">
        <p14:creationId xmlns:p14="http://schemas.microsoft.com/office/powerpoint/2010/main" val="3846821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38530" y="304801"/>
            <a:ext cx="9906000" cy="1143000"/>
          </a:xfrm>
          <a:noFill/>
        </p:spPr>
        <p:txBody>
          <a:bodyPr vert="horz" lIns="92075" tIns="46038" rIns="92075" bIns="46038" rtlCol="0" anchor="ctr">
            <a:normAutofit/>
          </a:bodyPr>
          <a:lstStyle/>
          <a:p>
            <a:r>
              <a:rPr lang="en-US" sz="3200" dirty="0"/>
              <a:t>Representation 5 :</a:t>
            </a:r>
            <a:r>
              <a:rPr lang="en-US" altLang="zh-TW" sz="3200" dirty="0">
                <a:ea typeface="PMingLiU" pitchFamily="18" charset="-120"/>
              </a:rPr>
              <a:t>Left Child, Right Sibling Representation</a:t>
            </a:r>
          </a:p>
        </p:txBody>
      </p:sp>
      <p:grpSp>
        <p:nvGrpSpPr>
          <p:cNvPr id="2" name="Group 3"/>
          <p:cNvGrpSpPr>
            <a:grpSpLocks/>
          </p:cNvGrpSpPr>
          <p:nvPr/>
        </p:nvGrpSpPr>
        <p:grpSpPr bwMode="auto">
          <a:xfrm>
            <a:off x="660400" y="1568133"/>
            <a:ext cx="2895600" cy="712354"/>
            <a:chOff x="432" y="1968"/>
            <a:chExt cx="960" cy="365"/>
          </a:xfrm>
          <a:solidFill>
            <a:schemeClr val="accent1">
              <a:lumMod val="20000"/>
              <a:lumOff val="80000"/>
            </a:schemeClr>
          </a:solidFill>
        </p:grpSpPr>
        <p:sp>
          <p:nvSpPr>
            <p:cNvPr id="14399" name="Text Box 4"/>
            <p:cNvSpPr txBox="1">
              <a:spLocks noChangeArrowheads="1"/>
            </p:cNvSpPr>
            <p:nvPr/>
          </p:nvSpPr>
          <p:spPr bwMode="auto">
            <a:xfrm>
              <a:off x="432" y="1968"/>
              <a:ext cx="960" cy="173"/>
            </a:xfrm>
            <a:prstGeom prst="rect">
              <a:avLst/>
            </a:prstGeom>
            <a:grpFill/>
            <a:ln w="9525">
              <a:solidFill>
                <a:schemeClr val="tx1"/>
              </a:solidFill>
              <a:miter lim="800000"/>
              <a:headEnd/>
              <a:tailEnd/>
            </a:ln>
          </p:spPr>
          <p:txBody>
            <a:bodyPr>
              <a:spAutoFit/>
            </a:bodyPr>
            <a:lstStyle/>
            <a:p>
              <a:pPr algn="ctr" eaLnBrk="0" hangingPunct="0">
                <a:spcBef>
                  <a:spcPct val="50000"/>
                </a:spcBef>
              </a:pPr>
              <a:r>
                <a:rPr lang="en-US" sz="1600">
                  <a:latin typeface="Arial" pitchFamily="34" charset="0"/>
                </a:rPr>
                <a:t>Data</a:t>
              </a:r>
            </a:p>
          </p:txBody>
        </p:sp>
        <p:sp>
          <p:nvSpPr>
            <p:cNvPr id="14400" name="Text Box 5"/>
            <p:cNvSpPr txBox="1">
              <a:spLocks noChangeArrowheads="1"/>
            </p:cNvSpPr>
            <p:nvPr/>
          </p:nvSpPr>
          <p:spPr bwMode="auto">
            <a:xfrm>
              <a:off x="432" y="2160"/>
              <a:ext cx="480" cy="173"/>
            </a:xfrm>
            <a:prstGeom prst="rect">
              <a:avLst/>
            </a:prstGeom>
            <a:grpFill/>
            <a:ln w="9525">
              <a:solidFill>
                <a:schemeClr val="tx1"/>
              </a:solidFill>
              <a:miter lim="800000"/>
              <a:headEnd/>
              <a:tailEnd/>
            </a:ln>
          </p:spPr>
          <p:txBody>
            <a:bodyPr>
              <a:spAutoFit/>
            </a:bodyPr>
            <a:lstStyle/>
            <a:p>
              <a:pPr algn="ctr" eaLnBrk="0" hangingPunct="0">
                <a:spcBef>
                  <a:spcPct val="50000"/>
                </a:spcBef>
              </a:pPr>
              <a:r>
                <a:rPr lang="en-US" sz="1600">
                  <a:latin typeface="Arial" pitchFamily="34" charset="0"/>
                </a:rPr>
                <a:t>Left Child</a:t>
              </a:r>
            </a:p>
          </p:txBody>
        </p:sp>
        <p:sp>
          <p:nvSpPr>
            <p:cNvPr id="14401" name="Text Box 6"/>
            <p:cNvSpPr txBox="1">
              <a:spLocks noChangeArrowheads="1"/>
            </p:cNvSpPr>
            <p:nvPr/>
          </p:nvSpPr>
          <p:spPr bwMode="auto">
            <a:xfrm>
              <a:off x="912" y="2160"/>
              <a:ext cx="480" cy="173"/>
            </a:xfrm>
            <a:prstGeom prst="rect">
              <a:avLst/>
            </a:prstGeom>
            <a:grpFill/>
            <a:ln w="9525">
              <a:solidFill>
                <a:schemeClr val="tx1"/>
              </a:solidFill>
              <a:miter lim="800000"/>
              <a:headEnd/>
              <a:tailEnd/>
            </a:ln>
          </p:spPr>
          <p:txBody>
            <a:bodyPr>
              <a:spAutoFit/>
            </a:bodyPr>
            <a:lstStyle/>
            <a:p>
              <a:pPr algn="ctr" eaLnBrk="0" hangingPunct="0">
                <a:spcBef>
                  <a:spcPct val="50000"/>
                </a:spcBef>
              </a:pPr>
              <a:r>
                <a:rPr lang="en-US" sz="1600">
                  <a:latin typeface="Arial" pitchFamily="34" charset="0"/>
                </a:rPr>
                <a:t>Right Sibling</a:t>
              </a:r>
            </a:p>
          </p:txBody>
        </p:sp>
      </p:grpSp>
      <p:grpSp>
        <p:nvGrpSpPr>
          <p:cNvPr id="3" name="Group 7"/>
          <p:cNvGrpSpPr>
            <a:grpSpLocks/>
          </p:cNvGrpSpPr>
          <p:nvPr/>
        </p:nvGrpSpPr>
        <p:grpSpPr bwMode="auto">
          <a:xfrm>
            <a:off x="6705600" y="2590801"/>
            <a:ext cx="685800" cy="619125"/>
            <a:chOff x="432" y="1968"/>
            <a:chExt cx="960" cy="390"/>
          </a:xfrm>
        </p:grpSpPr>
        <p:sp>
          <p:nvSpPr>
            <p:cNvPr id="14396" name="Text Box 8"/>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A</a:t>
              </a:r>
            </a:p>
          </p:txBody>
        </p:sp>
        <p:sp>
          <p:nvSpPr>
            <p:cNvPr id="14397" name="Text Box 9"/>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98" name="Text Box 10"/>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4" name="Group 11"/>
          <p:cNvGrpSpPr>
            <a:grpSpLocks/>
          </p:cNvGrpSpPr>
          <p:nvPr/>
        </p:nvGrpSpPr>
        <p:grpSpPr bwMode="auto">
          <a:xfrm>
            <a:off x="5638800" y="3429001"/>
            <a:ext cx="685800" cy="619125"/>
            <a:chOff x="432" y="1968"/>
            <a:chExt cx="960" cy="390"/>
          </a:xfrm>
        </p:grpSpPr>
        <p:sp>
          <p:nvSpPr>
            <p:cNvPr id="14393" name="Text Box 12"/>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B</a:t>
              </a:r>
            </a:p>
          </p:txBody>
        </p:sp>
        <p:sp>
          <p:nvSpPr>
            <p:cNvPr id="14394" name="Text Box 13"/>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95" name="Text Box 14"/>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5" name="Group 15"/>
          <p:cNvGrpSpPr>
            <a:grpSpLocks/>
          </p:cNvGrpSpPr>
          <p:nvPr/>
        </p:nvGrpSpPr>
        <p:grpSpPr bwMode="auto">
          <a:xfrm>
            <a:off x="6705600" y="3429001"/>
            <a:ext cx="685800" cy="619125"/>
            <a:chOff x="432" y="1968"/>
            <a:chExt cx="960" cy="390"/>
          </a:xfrm>
        </p:grpSpPr>
        <p:sp>
          <p:nvSpPr>
            <p:cNvPr id="14390" name="Text Box 16"/>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C</a:t>
              </a:r>
            </a:p>
          </p:txBody>
        </p:sp>
        <p:sp>
          <p:nvSpPr>
            <p:cNvPr id="14391" name="Text Box 17"/>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92" name="Text Box 18"/>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6" name="Group 19"/>
          <p:cNvGrpSpPr>
            <a:grpSpLocks/>
          </p:cNvGrpSpPr>
          <p:nvPr/>
        </p:nvGrpSpPr>
        <p:grpSpPr bwMode="auto">
          <a:xfrm>
            <a:off x="7848600" y="3429001"/>
            <a:ext cx="685800" cy="619125"/>
            <a:chOff x="432" y="1968"/>
            <a:chExt cx="960" cy="390"/>
          </a:xfrm>
        </p:grpSpPr>
        <p:sp>
          <p:nvSpPr>
            <p:cNvPr id="14387" name="Text Box 20"/>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D</a:t>
              </a:r>
            </a:p>
          </p:txBody>
        </p:sp>
        <p:sp>
          <p:nvSpPr>
            <p:cNvPr id="14388" name="Text Box 21"/>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89" name="Text Box 22"/>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7" name="Group 23"/>
          <p:cNvGrpSpPr>
            <a:grpSpLocks/>
          </p:cNvGrpSpPr>
          <p:nvPr/>
        </p:nvGrpSpPr>
        <p:grpSpPr bwMode="auto">
          <a:xfrm>
            <a:off x="8839200" y="4419601"/>
            <a:ext cx="685800" cy="619125"/>
            <a:chOff x="432" y="1968"/>
            <a:chExt cx="960" cy="390"/>
          </a:xfrm>
        </p:grpSpPr>
        <p:sp>
          <p:nvSpPr>
            <p:cNvPr id="14384" name="Text Box 24"/>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I</a:t>
              </a:r>
            </a:p>
          </p:txBody>
        </p:sp>
        <p:sp>
          <p:nvSpPr>
            <p:cNvPr id="14385" name="Text Box 25"/>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86" name="Text Box 26"/>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8" name="Group 27"/>
          <p:cNvGrpSpPr>
            <a:grpSpLocks/>
          </p:cNvGrpSpPr>
          <p:nvPr/>
        </p:nvGrpSpPr>
        <p:grpSpPr bwMode="auto">
          <a:xfrm>
            <a:off x="7696200" y="4419601"/>
            <a:ext cx="685800" cy="619125"/>
            <a:chOff x="432" y="1968"/>
            <a:chExt cx="960" cy="390"/>
          </a:xfrm>
        </p:grpSpPr>
        <p:sp>
          <p:nvSpPr>
            <p:cNvPr id="14381" name="Text Box 28"/>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H</a:t>
              </a:r>
            </a:p>
          </p:txBody>
        </p:sp>
        <p:sp>
          <p:nvSpPr>
            <p:cNvPr id="14382" name="Text Box 29"/>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83" name="Text Box 30"/>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9" name="Group 31"/>
          <p:cNvGrpSpPr>
            <a:grpSpLocks/>
          </p:cNvGrpSpPr>
          <p:nvPr/>
        </p:nvGrpSpPr>
        <p:grpSpPr bwMode="auto">
          <a:xfrm>
            <a:off x="6553200" y="4419601"/>
            <a:ext cx="685800" cy="619125"/>
            <a:chOff x="432" y="1968"/>
            <a:chExt cx="960" cy="390"/>
          </a:xfrm>
        </p:grpSpPr>
        <p:sp>
          <p:nvSpPr>
            <p:cNvPr id="14378" name="Text Box 32"/>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G</a:t>
              </a:r>
            </a:p>
          </p:txBody>
        </p:sp>
        <p:sp>
          <p:nvSpPr>
            <p:cNvPr id="14379" name="Text Box 33"/>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80" name="Text Box 34"/>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10" name="Group 35"/>
          <p:cNvGrpSpPr>
            <a:grpSpLocks/>
          </p:cNvGrpSpPr>
          <p:nvPr/>
        </p:nvGrpSpPr>
        <p:grpSpPr bwMode="auto">
          <a:xfrm>
            <a:off x="5638800" y="4419601"/>
            <a:ext cx="685800" cy="619125"/>
            <a:chOff x="432" y="1968"/>
            <a:chExt cx="960" cy="390"/>
          </a:xfrm>
        </p:grpSpPr>
        <p:sp>
          <p:nvSpPr>
            <p:cNvPr id="14375" name="Text Box 36"/>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F</a:t>
              </a:r>
            </a:p>
          </p:txBody>
        </p:sp>
        <p:sp>
          <p:nvSpPr>
            <p:cNvPr id="14376" name="Text Box 37"/>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77" name="Text Box 38"/>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11" name="Group 39"/>
          <p:cNvGrpSpPr>
            <a:grpSpLocks/>
          </p:cNvGrpSpPr>
          <p:nvPr/>
        </p:nvGrpSpPr>
        <p:grpSpPr bwMode="auto">
          <a:xfrm>
            <a:off x="4648200" y="4419601"/>
            <a:ext cx="685800" cy="619125"/>
            <a:chOff x="432" y="1968"/>
            <a:chExt cx="960" cy="390"/>
          </a:xfrm>
        </p:grpSpPr>
        <p:sp>
          <p:nvSpPr>
            <p:cNvPr id="14372" name="Text Box 40"/>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E</a:t>
              </a:r>
            </a:p>
          </p:txBody>
        </p:sp>
        <p:sp>
          <p:nvSpPr>
            <p:cNvPr id="14373" name="Text Box 41"/>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74" name="Text Box 42"/>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12" name="Group 43"/>
          <p:cNvGrpSpPr>
            <a:grpSpLocks/>
          </p:cNvGrpSpPr>
          <p:nvPr/>
        </p:nvGrpSpPr>
        <p:grpSpPr bwMode="auto">
          <a:xfrm>
            <a:off x="4114800" y="5486401"/>
            <a:ext cx="685800" cy="619125"/>
            <a:chOff x="432" y="1968"/>
            <a:chExt cx="960" cy="390"/>
          </a:xfrm>
        </p:grpSpPr>
        <p:sp>
          <p:nvSpPr>
            <p:cNvPr id="14369" name="Text Box 44"/>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J</a:t>
              </a:r>
            </a:p>
          </p:txBody>
        </p:sp>
        <p:sp>
          <p:nvSpPr>
            <p:cNvPr id="14370" name="Text Box 45"/>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71" name="Text Box 46"/>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13" name="Group 47"/>
          <p:cNvGrpSpPr>
            <a:grpSpLocks/>
          </p:cNvGrpSpPr>
          <p:nvPr/>
        </p:nvGrpSpPr>
        <p:grpSpPr bwMode="auto">
          <a:xfrm>
            <a:off x="5105400" y="5486401"/>
            <a:ext cx="685800" cy="619125"/>
            <a:chOff x="432" y="1968"/>
            <a:chExt cx="960" cy="390"/>
          </a:xfrm>
        </p:grpSpPr>
        <p:sp>
          <p:nvSpPr>
            <p:cNvPr id="14366" name="Text Box 48"/>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K</a:t>
              </a:r>
            </a:p>
          </p:txBody>
        </p:sp>
        <p:sp>
          <p:nvSpPr>
            <p:cNvPr id="14367" name="Text Box 49"/>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68" name="Text Box 50"/>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grpSp>
        <p:nvGrpSpPr>
          <p:cNvPr id="14" name="Group 51"/>
          <p:cNvGrpSpPr>
            <a:grpSpLocks/>
          </p:cNvGrpSpPr>
          <p:nvPr/>
        </p:nvGrpSpPr>
        <p:grpSpPr bwMode="auto">
          <a:xfrm>
            <a:off x="7519988" y="5486401"/>
            <a:ext cx="685800" cy="619125"/>
            <a:chOff x="432" y="1968"/>
            <a:chExt cx="960" cy="390"/>
          </a:xfrm>
        </p:grpSpPr>
        <p:sp>
          <p:nvSpPr>
            <p:cNvPr id="14363" name="Text Box 52"/>
            <p:cNvSpPr txBox="1">
              <a:spLocks noChangeArrowheads="1"/>
            </p:cNvSpPr>
            <p:nvPr/>
          </p:nvSpPr>
          <p:spPr bwMode="auto">
            <a:xfrm>
              <a:off x="432" y="1968"/>
              <a:ext cx="96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400">
                  <a:latin typeface="Arial" pitchFamily="34" charset="0"/>
                </a:rPr>
                <a:t>L</a:t>
              </a:r>
            </a:p>
          </p:txBody>
        </p:sp>
        <p:sp>
          <p:nvSpPr>
            <p:cNvPr id="14364" name="Text Box 53"/>
            <p:cNvSpPr txBox="1">
              <a:spLocks noChangeArrowheads="1"/>
            </p:cNvSpPr>
            <p:nvPr/>
          </p:nvSpPr>
          <p:spPr bwMode="auto">
            <a:xfrm>
              <a:off x="43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sp>
          <p:nvSpPr>
            <p:cNvPr id="14365" name="Text Box 54"/>
            <p:cNvSpPr txBox="1">
              <a:spLocks noChangeArrowheads="1"/>
            </p:cNvSpPr>
            <p:nvPr/>
          </p:nvSpPr>
          <p:spPr bwMode="auto">
            <a:xfrm>
              <a:off x="912" y="2160"/>
              <a:ext cx="480" cy="198"/>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endParaRPr lang="en-US" sz="1400">
                <a:latin typeface="Arial" pitchFamily="34" charset="0"/>
              </a:endParaRPr>
            </a:p>
          </p:txBody>
        </p:sp>
      </p:grpSp>
      <p:cxnSp>
        <p:nvCxnSpPr>
          <p:cNvPr id="14352" name="AutoShape 55"/>
          <p:cNvCxnSpPr>
            <a:cxnSpLocks noChangeShapeType="1"/>
            <a:stCxn id="14397" idx="2"/>
            <a:endCxn id="14393" idx="0"/>
          </p:cNvCxnSpPr>
          <p:nvPr/>
        </p:nvCxnSpPr>
        <p:spPr bwMode="auto">
          <a:xfrm flipH="1">
            <a:off x="5981700" y="3209926"/>
            <a:ext cx="895350" cy="219075"/>
          </a:xfrm>
          <a:prstGeom prst="straightConnector1">
            <a:avLst/>
          </a:prstGeom>
          <a:noFill/>
          <a:ln w="9525">
            <a:solidFill>
              <a:schemeClr val="tx1"/>
            </a:solidFill>
            <a:round/>
            <a:headEnd/>
            <a:tailEnd type="triangle" w="med" len="med"/>
          </a:ln>
        </p:spPr>
      </p:cxnSp>
      <p:cxnSp>
        <p:nvCxnSpPr>
          <p:cNvPr id="14353" name="AutoShape 56"/>
          <p:cNvCxnSpPr>
            <a:cxnSpLocks noChangeShapeType="1"/>
            <a:stCxn id="14394" idx="2"/>
            <a:endCxn id="14372" idx="0"/>
          </p:cNvCxnSpPr>
          <p:nvPr/>
        </p:nvCxnSpPr>
        <p:spPr bwMode="auto">
          <a:xfrm flipH="1">
            <a:off x="4991100" y="4048126"/>
            <a:ext cx="819150" cy="371475"/>
          </a:xfrm>
          <a:prstGeom prst="straightConnector1">
            <a:avLst/>
          </a:prstGeom>
          <a:noFill/>
          <a:ln w="9525">
            <a:solidFill>
              <a:schemeClr val="tx1"/>
            </a:solidFill>
            <a:round/>
            <a:headEnd/>
            <a:tailEnd type="triangle" w="med" len="med"/>
          </a:ln>
        </p:spPr>
      </p:cxnSp>
      <p:cxnSp>
        <p:nvCxnSpPr>
          <p:cNvPr id="14354" name="AutoShape 57"/>
          <p:cNvCxnSpPr>
            <a:cxnSpLocks noChangeShapeType="1"/>
            <a:stCxn id="14373" idx="2"/>
            <a:endCxn id="14369" idx="0"/>
          </p:cNvCxnSpPr>
          <p:nvPr/>
        </p:nvCxnSpPr>
        <p:spPr bwMode="auto">
          <a:xfrm flipH="1">
            <a:off x="4457700" y="5038726"/>
            <a:ext cx="361950" cy="447675"/>
          </a:xfrm>
          <a:prstGeom prst="straightConnector1">
            <a:avLst/>
          </a:prstGeom>
          <a:noFill/>
          <a:ln w="9525">
            <a:solidFill>
              <a:schemeClr val="tx1"/>
            </a:solidFill>
            <a:round/>
            <a:headEnd/>
            <a:tailEnd type="triangle" w="med" len="med"/>
          </a:ln>
        </p:spPr>
      </p:cxnSp>
      <p:cxnSp>
        <p:nvCxnSpPr>
          <p:cNvPr id="14355" name="AutoShape 58"/>
          <p:cNvCxnSpPr>
            <a:cxnSpLocks noChangeShapeType="1"/>
            <a:stCxn id="14395" idx="3"/>
            <a:endCxn id="14391" idx="1"/>
          </p:cNvCxnSpPr>
          <p:nvPr/>
        </p:nvCxnSpPr>
        <p:spPr bwMode="auto">
          <a:xfrm>
            <a:off x="6324600" y="3890963"/>
            <a:ext cx="381000" cy="0"/>
          </a:xfrm>
          <a:prstGeom prst="straightConnector1">
            <a:avLst/>
          </a:prstGeom>
          <a:noFill/>
          <a:ln w="9525">
            <a:solidFill>
              <a:schemeClr val="tx1"/>
            </a:solidFill>
            <a:round/>
            <a:headEnd/>
            <a:tailEnd type="triangle" w="med" len="med"/>
          </a:ln>
        </p:spPr>
      </p:cxnSp>
      <p:cxnSp>
        <p:nvCxnSpPr>
          <p:cNvPr id="14356" name="AutoShape 59"/>
          <p:cNvCxnSpPr>
            <a:cxnSpLocks noChangeShapeType="1"/>
            <a:stCxn id="14392" idx="3"/>
            <a:endCxn id="14388" idx="1"/>
          </p:cNvCxnSpPr>
          <p:nvPr/>
        </p:nvCxnSpPr>
        <p:spPr bwMode="auto">
          <a:xfrm>
            <a:off x="7391400" y="3890963"/>
            <a:ext cx="457200" cy="0"/>
          </a:xfrm>
          <a:prstGeom prst="straightConnector1">
            <a:avLst/>
          </a:prstGeom>
          <a:noFill/>
          <a:ln w="9525">
            <a:solidFill>
              <a:schemeClr val="tx1"/>
            </a:solidFill>
            <a:round/>
            <a:headEnd/>
            <a:tailEnd type="triangle" w="med" len="med"/>
          </a:ln>
        </p:spPr>
      </p:cxnSp>
      <p:cxnSp>
        <p:nvCxnSpPr>
          <p:cNvPr id="14357" name="AutoShape 60"/>
          <p:cNvCxnSpPr>
            <a:cxnSpLocks noChangeShapeType="1"/>
            <a:stCxn id="14374" idx="3"/>
            <a:endCxn id="14376" idx="1"/>
          </p:cNvCxnSpPr>
          <p:nvPr/>
        </p:nvCxnSpPr>
        <p:spPr bwMode="auto">
          <a:xfrm>
            <a:off x="5334000" y="4881563"/>
            <a:ext cx="304800" cy="0"/>
          </a:xfrm>
          <a:prstGeom prst="straightConnector1">
            <a:avLst/>
          </a:prstGeom>
          <a:noFill/>
          <a:ln w="9525">
            <a:solidFill>
              <a:schemeClr val="tx1"/>
            </a:solidFill>
            <a:round/>
            <a:headEnd/>
            <a:tailEnd type="triangle" w="med" len="med"/>
          </a:ln>
        </p:spPr>
      </p:cxnSp>
      <p:cxnSp>
        <p:nvCxnSpPr>
          <p:cNvPr id="14358" name="AutoShape 61"/>
          <p:cNvCxnSpPr>
            <a:cxnSpLocks noChangeShapeType="1"/>
            <a:stCxn id="14371" idx="3"/>
            <a:endCxn id="14367" idx="1"/>
          </p:cNvCxnSpPr>
          <p:nvPr/>
        </p:nvCxnSpPr>
        <p:spPr bwMode="auto">
          <a:xfrm>
            <a:off x="4800600" y="5948363"/>
            <a:ext cx="304800" cy="0"/>
          </a:xfrm>
          <a:prstGeom prst="straightConnector1">
            <a:avLst/>
          </a:prstGeom>
          <a:noFill/>
          <a:ln w="9525">
            <a:solidFill>
              <a:schemeClr val="tx1"/>
            </a:solidFill>
            <a:round/>
            <a:headEnd/>
            <a:tailEnd type="triangle" w="med" len="med"/>
          </a:ln>
        </p:spPr>
      </p:cxnSp>
      <p:cxnSp>
        <p:nvCxnSpPr>
          <p:cNvPr id="14359" name="AutoShape 62"/>
          <p:cNvCxnSpPr>
            <a:cxnSpLocks noChangeShapeType="1"/>
            <a:stCxn id="14377" idx="3"/>
            <a:endCxn id="14379" idx="1"/>
          </p:cNvCxnSpPr>
          <p:nvPr/>
        </p:nvCxnSpPr>
        <p:spPr bwMode="auto">
          <a:xfrm>
            <a:off x="6324600" y="4881563"/>
            <a:ext cx="228600" cy="0"/>
          </a:xfrm>
          <a:prstGeom prst="straightConnector1">
            <a:avLst/>
          </a:prstGeom>
          <a:noFill/>
          <a:ln w="9525">
            <a:solidFill>
              <a:schemeClr val="tx1"/>
            </a:solidFill>
            <a:round/>
            <a:headEnd/>
            <a:tailEnd type="triangle" w="med" len="med"/>
          </a:ln>
        </p:spPr>
      </p:cxnSp>
      <p:cxnSp>
        <p:nvCxnSpPr>
          <p:cNvPr id="14360" name="AutoShape 63"/>
          <p:cNvCxnSpPr>
            <a:cxnSpLocks noChangeShapeType="1"/>
            <a:stCxn id="14388" idx="2"/>
            <a:endCxn id="14381" idx="0"/>
          </p:cNvCxnSpPr>
          <p:nvPr/>
        </p:nvCxnSpPr>
        <p:spPr bwMode="auto">
          <a:xfrm>
            <a:off x="8020050" y="4048126"/>
            <a:ext cx="19050" cy="371475"/>
          </a:xfrm>
          <a:prstGeom prst="straightConnector1">
            <a:avLst/>
          </a:prstGeom>
          <a:noFill/>
          <a:ln w="9525">
            <a:solidFill>
              <a:schemeClr val="tx1"/>
            </a:solidFill>
            <a:round/>
            <a:headEnd/>
            <a:tailEnd type="triangle" w="med" len="med"/>
          </a:ln>
        </p:spPr>
      </p:cxnSp>
      <p:cxnSp>
        <p:nvCxnSpPr>
          <p:cNvPr id="14361" name="AutoShape 64"/>
          <p:cNvCxnSpPr>
            <a:cxnSpLocks noChangeShapeType="1"/>
            <a:stCxn id="14382" idx="2"/>
            <a:endCxn id="14363" idx="0"/>
          </p:cNvCxnSpPr>
          <p:nvPr/>
        </p:nvCxnSpPr>
        <p:spPr bwMode="auto">
          <a:xfrm flipH="1">
            <a:off x="7862888" y="5038726"/>
            <a:ext cx="4762" cy="447675"/>
          </a:xfrm>
          <a:prstGeom prst="straightConnector1">
            <a:avLst/>
          </a:prstGeom>
          <a:noFill/>
          <a:ln w="9525">
            <a:solidFill>
              <a:schemeClr val="tx1"/>
            </a:solidFill>
            <a:round/>
            <a:headEnd/>
            <a:tailEnd type="triangle" w="med" len="med"/>
          </a:ln>
        </p:spPr>
      </p:cxnSp>
      <p:cxnSp>
        <p:nvCxnSpPr>
          <p:cNvPr id="14362" name="AutoShape 65"/>
          <p:cNvCxnSpPr>
            <a:cxnSpLocks noChangeShapeType="1"/>
            <a:stCxn id="14383" idx="3"/>
            <a:endCxn id="14385" idx="1"/>
          </p:cNvCxnSpPr>
          <p:nvPr/>
        </p:nvCxnSpPr>
        <p:spPr bwMode="auto">
          <a:xfrm>
            <a:off x="8382000" y="4881563"/>
            <a:ext cx="457200" cy="0"/>
          </a:xfrm>
          <a:prstGeom prst="straightConnector1">
            <a:avLst/>
          </a:prstGeom>
          <a:noFill/>
          <a:ln w="9525">
            <a:solidFill>
              <a:schemeClr val="tx1"/>
            </a:solidFill>
            <a:round/>
            <a:headEnd/>
            <a:tailEnd type="triangle" w="med" len="med"/>
          </a:ln>
        </p:spPr>
      </p:cxn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3757CD07-08D6-4AEA-9AE2-892C5B982166}"/>
                  </a:ext>
                </a:extLst>
              </p14:cNvPr>
              <p14:cNvContentPartPr/>
              <p14:nvPr/>
            </p14:nvContentPartPr>
            <p14:xfrm>
              <a:off x="6770320" y="4408960"/>
              <a:ext cx="79920" cy="42120"/>
            </p14:xfrm>
          </p:contentPart>
        </mc:Choice>
        <mc:Fallback xmlns="">
          <p:pic>
            <p:nvPicPr>
              <p:cNvPr id="20" name="Ink 19">
                <a:extLst>
                  <a:ext uri="{FF2B5EF4-FFF2-40B4-BE49-F238E27FC236}">
                    <a16:creationId xmlns:a16="http://schemas.microsoft.com/office/drawing/2014/main" id="{3757CD07-08D6-4AEA-9AE2-892C5B982166}"/>
                  </a:ext>
                </a:extLst>
              </p:cNvPr>
              <p:cNvPicPr/>
              <p:nvPr/>
            </p:nvPicPr>
            <p:blipFill>
              <a:blip r:embed="rId4"/>
              <a:stretch>
                <a:fillRect/>
              </a:stretch>
            </p:blipFill>
            <p:spPr>
              <a:xfrm>
                <a:off x="6761320" y="4400320"/>
                <a:ext cx="975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D2973BAC-E9B8-4223-9D0C-6A00076FBFBD}"/>
                  </a:ext>
                </a:extLst>
              </p14:cNvPr>
              <p14:cNvContentPartPr/>
              <p14:nvPr/>
            </p14:nvContentPartPr>
            <p14:xfrm>
              <a:off x="4074200" y="573723"/>
              <a:ext cx="16560" cy="132840"/>
            </p14:xfrm>
          </p:contentPart>
        </mc:Choice>
        <mc:Fallback xmlns="">
          <p:pic>
            <p:nvPicPr>
              <p:cNvPr id="15" name="Ink 14">
                <a:extLst>
                  <a:ext uri="{FF2B5EF4-FFF2-40B4-BE49-F238E27FC236}">
                    <a16:creationId xmlns:a16="http://schemas.microsoft.com/office/drawing/2014/main" id="{D2973BAC-E9B8-4223-9D0C-6A00076FBFBD}"/>
                  </a:ext>
                </a:extLst>
              </p:cNvPr>
              <p:cNvPicPr/>
              <p:nvPr/>
            </p:nvPicPr>
            <p:blipFill>
              <a:blip r:embed="rId6"/>
              <a:stretch>
                <a:fillRect/>
              </a:stretch>
            </p:blipFill>
            <p:spPr>
              <a:xfrm>
                <a:off x="4065200" y="564723"/>
                <a:ext cx="34200" cy="15048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CBCC5-909F-4525-9184-D9691CAEF58F}"/>
              </a:ext>
            </a:extLst>
          </p:cNvPr>
          <p:cNvSpPr>
            <a:spLocks noGrp="1"/>
          </p:cNvSpPr>
          <p:nvPr>
            <p:ph type="title"/>
          </p:nvPr>
        </p:nvSpPr>
        <p:spPr>
          <a:xfrm>
            <a:off x="1208865" y="0"/>
            <a:ext cx="10515600" cy="1325563"/>
          </a:xfrm>
        </p:spPr>
        <p:txBody>
          <a:bodyPr/>
          <a:lstStyle/>
          <a:p>
            <a:r>
              <a:rPr lang="en-US" dirty="0"/>
              <a:t>Answer the following:</a:t>
            </a:r>
            <a:endParaRPr lang="en-IN" dirty="0"/>
          </a:p>
        </p:txBody>
      </p:sp>
      <p:sp>
        <p:nvSpPr>
          <p:cNvPr id="4" name="Content Placeholder 3">
            <a:extLst>
              <a:ext uri="{FF2B5EF4-FFF2-40B4-BE49-F238E27FC236}">
                <a16:creationId xmlns:a16="http://schemas.microsoft.com/office/drawing/2014/main" id="{B3978775-783E-4B0F-B15D-5070DCFA732B}"/>
              </a:ext>
            </a:extLst>
          </p:cNvPr>
          <p:cNvSpPr>
            <a:spLocks noGrp="1"/>
          </p:cNvSpPr>
          <p:nvPr>
            <p:ph idx="1"/>
          </p:nvPr>
        </p:nvSpPr>
        <p:spPr>
          <a:xfrm>
            <a:off x="838200" y="2046693"/>
            <a:ext cx="10515600" cy="4351338"/>
          </a:xfrm>
        </p:spPr>
        <p:txBody>
          <a:bodyPr/>
          <a:lstStyle/>
          <a:p>
            <a:pPr marL="514350" indent="-514350">
              <a:buFont typeface="+mj-lt"/>
              <a:buAutoNum type="arabicPeriod"/>
            </a:pPr>
            <a:r>
              <a:rPr lang="en-US" dirty="0"/>
              <a:t>How many maximum nodes can each level ‘</a:t>
            </a:r>
            <a:r>
              <a:rPr lang="en-US" dirty="0" err="1"/>
              <a:t>i</a:t>
            </a:r>
            <a:r>
              <a:rPr lang="en-US" dirty="0"/>
              <a:t>’  of a BT have?</a:t>
            </a:r>
          </a:p>
          <a:p>
            <a:pPr marL="514350" indent="-514350">
              <a:buFont typeface="+mj-lt"/>
              <a:buAutoNum type="arabicPeriod"/>
            </a:pPr>
            <a:r>
              <a:rPr lang="en-US" dirty="0"/>
              <a:t>If there are n nodes in a tree what is the maximum and minimum possible height/depth of tree?</a:t>
            </a:r>
          </a:p>
          <a:p>
            <a:pPr marL="514350" indent="-514350">
              <a:buFont typeface="+mj-lt"/>
              <a:buAutoNum type="arabicPeriod"/>
            </a:pPr>
            <a:r>
              <a:rPr lang="en-US" dirty="0"/>
              <a:t>If the height of a tree is ‘h’, then how many maximum/minimum nodes can it have</a:t>
            </a:r>
          </a:p>
          <a:p>
            <a:pPr marL="514350" indent="-514350">
              <a:buFont typeface="+mj-lt"/>
              <a:buAutoNum type="arabicPeriod"/>
            </a:pPr>
            <a:endParaRPr lang="en-IN" dirty="0"/>
          </a:p>
        </p:txBody>
      </p:sp>
    </p:spTree>
    <p:extLst>
      <p:ext uri="{BB962C8B-B14F-4D97-AF65-F5344CB8AC3E}">
        <p14:creationId xmlns:p14="http://schemas.microsoft.com/office/powerpoint/2010/main" val="3597325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CBCC5-909F-4525-9184-D9691CAEF58F}"/>
              </a:ext>
            </a:extLst>
          </p:cNvPr>
          <p:cNvSpPr>
            <a:spLocks noGrp="1"/>
          </p:cNvSpPr>
          <p:nvPr>
            <p:ph type="title"/>
          </p:nvPr>
        </p:nvSpPr>
        <p:spPr>
          <a:xfrm>
            <a:off x="838200" y="314325"/>
            <a:ext cx="10515600" cy="1325563"/>
          </a:xfrm>
        </p:spPr>
        <p:txBody>
          <a:bodyPr/>
          <a:lstStyle/>
          <a:p>
            <a:r>
              <a:rPr lang="en-US" dirty="0"/>
              <a:t>Answer the following:</a:t>
            </a:r>
            <a:endParaRPr lang="en-IN" dirty="0"/>
          </a:p>
        </p:txBody>
      </p:sp>
      <p:sp>
        <p:nvSpPr>
          <p:cNvPr id="4" name="Content Placeholder 3">
            <a:extLst>
              <a:ext uri="{FF2B5EF4-FFF2-40B4-BE49-F238E27FC236}">
                <a16:creationId xmlns:a16="http://schemas.microsoft.com/office/drawing/2014/main" id="{B3978775-783E-4B0F-B15D-5070DCFA732B}"/>
              </a:ext>
            </a:extLst>
          </p:cNvPr>
          <p:cNvSpPr>
            <a:spLocks noGrp="1"/>
          </p:cNvSpPr>
          <p:nvPr>
            <p:ph idx="1"/>
          </p:nvPr>
        </p:nvSpPr>
        <p:spPr>
          <a:xfrm>
            <a:off x="477520" y="1825625"/>
            <a:ext cx="11450320" cy="4351338"/>
          </a:xfrm>
        </p:spPr>
        <p:txBody>
          <a:bodyPr>
            <a:normAutofit fontScale="92500"/>
          </a:bodyPr>
          <a:lstStyle/>
          <a:p>
            <a:r>
              <a:rPr lang="en-US" dirty="0"/>
              <a:t>How many maximum nodes can each level of a BT have?</a:t>
            </a:r>
          </a:p>
          <a:p>
            <a:pPr marL="0" indent="0">
              <a:buNone/>
            </a:pPr>
            <a:r>
              <a:rPr lang="en-US" dirty="0"/>
              <a:t> </a:t>
            </a:r>
            <a:r>
              <a:rPr lang="en-US" sz="3600" b="1" dirty="0">
                <a:solidFill>
                  <a:srgbClr val="FF0000"/>
                </a:solidFill>
              </a:rPr>
              <a:t>2</a:t>
            </a:r>
            <a:r>
              <a:rPr lang="en-US" sz="3600" b="1" baseline="30000" dirty="0">
                <a:solidFill>
                  <a:srgbClr val="FF0000"/>
                </a:solidFill>
              </a:rPr>
              <a:t>i</a:t>
            </a:r>
            <a:endParaRPr lang="en-US" b="1" dirty="0">
              <a:solidFill>
                <a:srgbClr val="FF0000"/>
              </a:solidFill>
            </a:endParaRPr>
          </a:p>
          <a:p>
            <a:r>
              <a:rPr lang="en-US" dirty="0"/>
              <a:t>If there are n nodes in a tree what is the maximum and minimum possible height/depth of tree? </a:t>
            </a:r>
          </a:p>
          <a:p>
            <a:pPr marL="0" indent="0">
              <a:buNone/>
            </a:pPr>
            <a:r>
              <a:rPr lang="en-US" dirty="0">
                <a:solidFill>
                  <a:srgbClr val="FF0000"/>
                </a:solidFill>
              </a:rPr>
              <a:t>       max height = n-1</a:t>
            </a:r>
          </a:p>
          <a:p>
            <a:pPr marL="0" indent="0">
              <a:buNone/>
            </a:pPr>
            <a:r>
              <a:rPr lang="en-US" dirty="0">
                <a:solidFill>
                  <a:srgbClr val="FF0000"/>
                </a:solidFill>
              </a:rPr>
              <a:t>       min height = (int) log</a:t>
            </a:r>
            <a:r>
              <a:rPr lang="en-US" baseline="-25000" dirty="0">
                <a:solidFill>
                  <a:srgbClr val="FF0000"/>
                </a:solidFill>
              </a:rPr>
              <a:t>2</a:t>
            </a:r>
            <a:r>
              <a:rPr lang="en-US" dirty="0">
                <a:solidFill>
                  <a:srgbClr val="FF0000"/>
                </a:solidFill>
              </a:rPr>
              <a:t> n</a:t>
            </a:r>
          </a:p>
          <a:p>
            <a:r>
              <a:rPr lang="en-US" dirty="0"/>
              <a:t>If the height of a tree is ‘h’, then how many maximum/minimum nodes can it have</a:t>
            </a:r>
          </a:p>
          <a:p>
            <a:pPr marL="0" indent="0">
              <a:buNone/>
            </a:pPr>
            <a:r>
              <a:rPr lang="en-US" dirty="0"/>
              <a:t> </a:t>
            </a:r>
            <a:r>
              <a:rPr lang="en-US" dirty="0">
                <a:solidFill>
                  <a:srgbClr val="FF0000"/>
                </a:solidFill>
              </a:rPr>
              <a:t>2</a:t>
            </a:r>
            <a:r>
              <a:rPr lang="en-US" baseline="30000" dirty="0">
                <a:solidFill>
                  <a:srgbClr val="FF0000"/>
                </a:solidFill>
              </a:rPr>
              <a:t>0 </a:t>
            </a:r>
            <a:r>
              <a:rPr lang="en-US" dirty="0">
                <a:solidFill>
                  <a:srgbClr val="FF0000"/>
                </a:solidFill>
              </a:rPr>
              <a:t> + 2</a:t>
            </a:r>
            <a:r>
              <a:rPr lang="en-US" baseline="30000" dirty="0">
                <a:solidFill>
                  <a:srgbClr val="FF0000"/>
                </a:solidFill>
              </a:rPr>
              <a:t>1 </a:t>
            </a:r>
            <a:r>
              <a:rPr lang="en-US" dirty="0">
                <a:solidFill>
                  <a:srgbClr val="FF0000"/>
                </a:solidFill>
              </a:rPr>
              <a:t> + 2</a:t>
            </a:r>
            <a:r>
              <a:rPr lang="en-US" baseline="30000" dirty="0">
                <a:solidFill>
                  <a:srgbClr val="FF0000"/>
                </a:solidFill>
              </a:rPr>
              <a:t>2 </a:t>
            </a:r>
            <a:r>
              <a:rPr lang="en-US" dirty="0">
                <a:solidFill>
                  <a:srgbClr val="FF0000"/>
                </a:solidFill>
              </a:rPr>
              <a:t> + 2</a:t>
            </a:r>
            <a:r>
              <a:rPr lang="en-US" baseline="30000" dirty="0">
                <a:solidFill>
                  <a:srgbClr val="FF0000"/>
                </a:solidFill>
              </a:rPr>
              <a:t>2 </a:t>
            </a:r>
            <a:r>
              <a:rPr lang="en-US" dirty="0">
                <a:solidFill>
                  <a:srgbClr val="FF0000"/>
                </a:solidFill>
              </a:rPr>
              <a:t> + … 2</a:t>
            </a:r>
            <a:r>
              <a:rPr lang="en-US" baseline="30000" dirty="0">
                <a:solidFill>
                  <a:srgbClr val="FF0000"/>
                </a:solidFill>
              </a:rPr>
              <a:t>h  </a:t>
            </a:r>
            <a:r>
              <a:rPr lang="en-US" dirty="0">
                <a:solidFill>
                  <a:srgbClr val="FF0000"/>
                </a:solidFill>
              </a:rPr>
              <a:t> =  2</a:t>
            </a:r>
            <a:r>
              <a:rPr lang="en-US" baseline="30000" dirty="0">
                <a:solidFill>
                  <a:srgbClr val="FF0000"/>
                </a:solidFill>
              </a:rPr>
              <a:t>h+1</a:t>
            </a:r>
            <a:r>
              <a:rPr lang="en-US" dirty="0">
                <a:solidFill>
                  <a:srgbClr val="FF0000"/>
                </a:solidFill>
              </a:rPr>
              <a:t> – 1 (maximum)</a:t>
            </a:r>
          </a:p>
          <a:p>
            <a:pPr marL="0" indent="0">
              <a:buNone/>
            </a:pPr>
            <a:r>
              <a:rPr lang="en-US" dirty="0">
                <a:solidFill>
                  <a:srgbClr val="FF0000"/>
                </a:solidFill>
              </a:rPr>
              <a:t>Minimum  = h+1</a:t>
            </a:r>
          </a:p>
          <a:p>
            <a:endParaRPr lang="en-IN" dirty="0"/>
          </a:p>
        </p:txBody>
      </p:sp>
      <mc:AlternateContent xmlns:mc="http://schemas.openxmlformats.org/markup-compatibility/2006" xmlns:p14="http://schemas.microsoft.com/office/powerpoint/2010/main">
        <mc:Choice Requires="p14">
          <p:contentPart p14:bwMode="auto" r:id="rId2">
            <p14:nvContentPartPr>
              <p14:cNvPr id="98" name="Ink 97">
                <a:extLst>
                  <a:ext uri="{FF2B5EF4-FFF2-40B4-BE49-F238E27FC236}">
                    <a16:creationId xmlns:a16="http://schemas.microsoft.com/office/drawing/2014/main" id="{BC80106D-71C5-47C4-AB9E-FEC8680FC19B}"/>
                  </a:ext>
                </a:extLst>
              </p14:cNvPr>
              <p14:cNvContentPartPr/>
              <p14:nvPr/>
            </p14:nvContentPartPr>
            <p14:xfrm>
              <a:off x="6280360" y="2960680"/>
              <a:ext cx="3600" cy="1440"/>
            </p14:xfrm>
          </p:contentPart>
        </mc:Choice>
        <mc:Fallback xmlns="">
          <p:pic>
            <p:nvPicPr>
              <p:cNvPr id="98" name="Ink 97">
                <a:extLst>
                  <a:ext uri="{FF2B5EF4-FFF2-40B4-BE49-F238E27FC236}">
                    <a16:creationId xmlns:a16="http://schemas.microsoft.com/office/drawing/2014/main" id="{BC80106D-71C5-47C4-AB9E-FEC8680FC19B}"/>
                  </a:ext>
                </a:extLst>
              </p:cNvPr>
              <p:cNvPicPr/>
              <p:nvPr/>
            </p:nvPicPr>
            <p:blipFill>
              <a:blip r:embed="rId27"/>
              <a:stretch>
                <a:fillRect/>
              </a:stretch>
            </p:blipFill>
            <p:spPr>
              <a:xfrm>
                <a:off x="6271720" y="2951680"/>
                <a:ext cx="21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2" name="Ink 221">
                <a:extLst>
                  <a:ext uri="{FF2B5EF4-FFF2-40B4-BE49-F238E27FC236}">
                    <a16:creationId xmlns:a16="http://schemas.microsoft.com/office/drawing/2014/main" id="{BC85253B-9D54-46F4-AC93-ACC6E1DBB4C3}"/>
                  </a:ext>
                </a:extLst>
              </p14:cNvPr>
              <p14:cNvContentPartPr/>
              <p14:nvPr/>
            </p14:nvContentPartPr>
            <p14:xfrm>
              <a:off x="6225280" y="2855240"/>
              <a:ext cx="29880" cy="20520"/>
            </p14:xfrm>
          </p:contentPart>
        </mc:Choice>
        <mc:Fallback xmlns="">
          <p:pic>
            <p:nvPicPr>
              <p:cNvPr id="222" name="Ink 221">
                <a:extLst>
                  <a:ext uri="{FF2B5EF4-FFF2-40B4-BE49-F238E27FC236}">
                    <a16:creationId xmlns:a16="http://schemas.microsoft.com/office/drawing/2014/main" id="{BC85253B-9D54-46F4-AC93-ACC6E1DBB4C3}"/>
                  </a:ext>
                </a:extLst>
              </p:cNvPr>
              <p:cNvPicPr/>
              <p:nvPr/>
            </p:nvPicPr>
            <p:blipFill>
              <a:blip r:embed="rId59"/>
              <a:stretch>
                <a:fillRect/>
              </a:stretch>
            </p:blipFill>
            <p:spPr>
              <a:xfrm>
                <a:off x="6195400" y="2666240"/>
                <a:ext cx="2910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6" name="Ink 225">
                <a:extLst>
                  <a:ext uri="{FF2B5EF4-FFF2-40B4-BE49-F238E27FC236}">
                    <a16:creationId xmlns:a16="http://schemas.microsoft.com/office/drawing/2014/main" id="{3E3BA7A0-3AA2-4A24-AA8F-098C779EA874}"/>
                  </a:ext>
                </a:extLst>
              </p14:cNvPr>
              <p14:cNvContentPartPr/>
              <p14:nvPr/>
            </p14:nvContentPartPr>
            <p14:xfrm>
              <a:off x="2460760" y="6050240"/>
              <a:ext cx="360" cy="360"/>
            </p14:xfrm>
          </p:contentPart>
        </mc:Choice>
        <mc:Fallback xmlns="">
          <p:pic>
            <p:nvPicPr>
              <p:cNvPr id="226" name="Ink 225">
                <a:extLst>
                  <a:ext uri="{FF2B5EF4-FFF2-40B4-BE49-F238E27FC236}">
                    <a16:creationId xmlns:a16="http://schemas.microsoft.com/office/drawing/2014/main" id="{3E3BA7A0-3AA2-4A24-AA8F-098C779EA874}"/>
                  </a:ext>
                </a:extLst>
              </p:cNvPr>
              <p:cNvPicPr/>
              <p:nvPr/>
            </p:nvPicPr>
            <p:blipFill>
              <a:blip r:embed="rId63"/>
              <a:stretch>
                <a:fillRect/>
              </a:stretch>
            </p:blipFill>
            <p:spPr>
              <a:xfrm>
                <a:off x="2451760" y="6041240"/>
                <a:ext cx="1746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3" name="Ink 232">
                <a:extLst>
                  <a:ext uri="{FF2B5EF4-FFF2-40B4-BE49-F238E27FC236}">
                    <a16:creationId xmlns:a16="http://schemas.microsoft.com/office/drawing/2014/main" id="{528BBEF2-62FA-4D68-95E6-DB071C700176}"/>
                  </a:ext>
                </a:extLst>
              </p14:cNvPr>
              <p14:cNvContentPartPr/>
              <p14:nvPr/>
            </p14:nvContentPartPr>
            <p14:xfrm>
              <a:off x="1588120" y="5351840"/>
              <a:ext cx="1345680" cy="72360"/>
            </p14:xfrm>
          </p:contentPart>
        </mc:Choice>
        <mc:Fallback xmlns="">
          <p:pic>
            <p:nvPicPr>
              <p:cNvPr id="233" name="Ink 232">
                <a:extLst>
                  <a:ext uri="{FF2B5EF4-FFF2-40B4-BE49-F238E27FC236}">
                    <a16:creationId xmlns:a16="http://schemas.microsoft.com/office/drawing/2014/main" id="{528BBEF2-62FA-4D68-95E6-DB071C700176}"/>
                  </a:ext>
                </a:extLst>
              </p:cNvPr>
              <p:cNvPicPr/>
              <p:nvPr/>
            </p:nvPicPr>
            <p:blipFill>
              <a:blip r:embed="rId65"/>
              <a:stretch>
                <a:fillRect/>
              </a:stretch>
            </p:blipFill>
            <p:spPr>
              <a:xfrm>
                <a:off x="381040" y="5142680"/>
                <a:ext cx="371700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 name="Ink 5">
                <a:extLst>
                  <a:ext uri="{FF2B5EF4-FFF2-40B4-BE49-F238E27FC236}">
                    <a16:creationId xmlns:a16="http://schemas.microsoft.com/office/drawing/2014/main" id="{65698AC5-A30E-4952-ACF6-5E913FEFB70B}"/>
                  </a:ext>
                </a:extLst>
              </p14:cNvPr>
              <p14:cNvContentPartPr/>
              <p14:nvPr/>
            </p14:nvContentPartPr>
            <p14:xfrm>
              <a:off x="1657960" y="535760"/>
              <a:ext cx="41400" cy="6480"/>
            </p14:xfrm>
          </p:contentPart>
        </mc:Choice>
        <mc:Fallback xmlns="">
          <p:pic>
            <p:nvPicPr>
              <p:cNvPr id="6" name="Ink 5">
                <a:extLst>
                  <a:ext uri="{FF2B5EF4-FFF2-40B4-BE49-F238E27FC236}">
                    <a16:creationId xmlns:a16="http://schemas.microsoft.com/office/drawing/2014/main" id="{65698AC5-A30E-4952-ACF6-5E913FEFB70B}"/>
                  </a:ext>
                </a:extLst>
              </p:cNvPr>
              <p:cNvPicPr/>
              <p:nvPr/>
            </p:nvPicPr>
            <p:blipFill>
              <a:blip r:embed="rId69"/>
              <a:stretch>
                <a:fillRect/>
              </a:stretch>
            </p:blipFill>
            <p:spPr>
              <a:xfrm>
                <a:off x="1648960" y="526760"/>
                <a:ext cx="59040" cy="24120"/>
              </a:xfrm>
              <a:prstGeom prst="rect">
                <a:avLst/>
              </a:prstGeom>
            </p:spPr>
          </p:pic>
        </mc:Fallback>
      </mc:AlternateContent>
    </p:spTree>
    <p:extLst>
      <p:ext uri="{BB962C8B-B14F-4D97-AF65-F5344CB8AC3E}">
        <p14:creationId xmlns:p14="http://schemas.microsoft.com/office/powerpoint/2010/main" val="4091927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CE1E-D40A-4BCF-9171-3FC3E711285B}"/>
              </a:ext>
            </a:extLst>
          </p:cNvPr>
          <p:cNvSpPr>
            <a:spLocks noGrp="1"/>
          </p:cNvSpPr>
          <p:nvPr>
            <p:ph type="title"/>
          </p:nvPr>
        </p:nvSpPr>
        <p:spPr/>
        <p:txBody>
          <a:bodyPr/>
          <a:lstStyle/>
          <a:p>
            <a:r>
              <a:rPr lang="en-US" dirty="0"/>
              <a:t>Binary Search Tree</a:t>
            </a:r>
            <a:endParaRPr lang="en-IN" dirty="0"/>
          </a:p>
        </p:txBody>
      </p:sp>
      <p:sp>
        <p:nvSpPr>
          <p:cNvPr id="3" name="Content Placeholder 2">
            <a:extLst>
              <a:ext uri="{FF2B5EF4-FFF2-40B4-BE49-F238E27FC236}">
                <a16:creationId xmlns:a16="http://schemas.microsoft.com/office/drawing/2014/main" id="{464CB5D7-A5EC-4D04-AD86-93BD9F57D32B}"/>
              </a:ext>
            </a:extLst>
          </p:cNvPr>
          <p:cNvSpPr>
            <a:spLocks noGrp="1"/>
          </p:cNvSpPr>
          <p:nvPr>
            <p:ph idx="1"/>
          </p:nvPr>
        </p:nvSpPr>
        <p:spPr/>
        <p:txBody>
          <a:bodyPr/>
          <a:lstStyle/>
          <a:p>
            <a:pPr fontAlgn="base"/>
            <a:r>
              <a:rPr lang="en-US" b="1" dirty="0"/>
              <a:t>Binary Search Tree</a:t>
            </a:r>
            <a:r>
              <a:rPr lang="en-US" dirty="0"/>
              <a:t> is a node-based binary tree data structure which has the following properties:</a:t>
            </a:r>
          </a:p>
          <a:p>
            <a:pPr fontAlgn="base"/>
            <a:r>
              <a:rPr lang="en-US" dirty="0"/>
              <a:t>The left subtree of a node contains only nodes with keys lesser than the node’s key.</a:t>
            </a:r>
          </a:p>
          <a:p>
            <a:pPr fontAlgn="base"/>
            <a:r>
              <a:rPr lang="en-US" dirty="0"/>
              <a:t>The right subtree of a node contains only nodes with keys greater than the node’s key.</a:t>
            </a:r>
          </a:p>
          <a:p>
            <a:pPr fontAlgn="base"/>
            <a:r>
              <a:rPr lang="en-US" dirty="0"/>
              <a:t>The left and right subtree each must also be a binary search tree.</a:t>
            </a:r>
          </a:p>
          <a:p>
            <a:pPr marL="0" indent="0">
              <a:buNone/>
            </a:pPr>
            <a:endParaRPr lang="en-IN" dirty="0"/>
          </a:p>
        </p:txBody>
      </p:sp>
    </p:spTree>
    <p:extLst>
      <p:ext uri="{BB962C8B-B14F-4D97-AF65-F5344CB8AC3E}">
        <p14:creationId xmlns:p14="http://schemas.microsoft.com/office/powerpoint/2010/main" val="4035855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C3219-C798-43F4-87BD-D14C90AA3E7D}"/>
              </a:ext>
            </a:extLst>
          </p:cNvPr>
          <p:cNvSpPr>
            <a:spLocks noGrp="1"/>
          </p:cNvSpPr>
          <p:nvPr>
            <p:ph type="title"/>
          </p:nvPr>
        </p:nvSpPr>
        <p:spPr/>
        <p:txBody>
          <a:bodyPr/>
          <a:lstStyle/>
          <a:p>
            <a:r>
              <a:rPr lang="en-US" dirty="0"/>
              <a:t>Binary Search Tree</a:t>
            </a:r>
            <a:endParaRPr lang="en-IN" dirty="0"/>
          </a:p>
        </p:txBody>
      </p:sp>
      <p:pic>
        <p:nvPicPr>
          <p:cNvPr id="6" name="Content Placeholder 5">
            <a:extLst>
              <a:ext uri="{FF2B5EF4-FFF2-40B4-BE49-F238E27FC236}">
                <a16:creationId xmlns:a16="http://schemas.microsoft.com/office/drawing/2014/main" id="{5DC17A76-DA52-4213-9A93-47E0678B0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376" y="639154"/>
            <a:ext cx="9836732" cy="4918366"/>
          </a:xfrm>
        </p:spPr>
      </p:pic>
    </p:spTree>
    <p:extLst>
      <p:ext uri="{BB962C8B-B14F-4D97-AF65-F5344CB8AC3E}">
        <p14:creationId xmlns:p14="http://schemas.microsoft.com/office/powerpoint/2010/main" val="3634589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3A55-A7A6-4077-AD13-5F2C162B3AA5}"/>
              </a:ext>
            </a:extLst>
          </p:cNvPr>
          <p:cNvSpPr>
            <a:spLocks noGrp="1"/>
          </p:cNvSpPr>
          <p:nvPr>
            <p:ph type="title"/>
          </p:nvPr>
        </p:nvSpPr>
        <p:spPr>
          <a:xfrm>
            <a:off x="596900" y="415925"/>
            <a:ext cx="10998200" cy="1325563"/>
          </a:xfrm>
        </p:spPr>
        <p:txBody>
          <a:bodyPr/>
          <a:lstStyle/>
          <a:p>
            <a:r>
              <a:rPr lang="en-US" dirty="0"/>
              <a:t>Operations on a Binary Tree/ Binary Search Tree</a:t>
            </a:r>
            <a:endParaRPr lang="en-IN" dirty="0"/>
          </a:p>
        </p:txBody>
      </p:sp>
      <p:sp>
        <p:nvSpPr>
          <p:cNvPr id="3" name="Content Placeholder 2">
            <a:extLst>
              <a:ext uri="{FF2B5EF4-FFF2-40B4-BE49-F238E27FC236}">
                <a16:creationId xmlns:a16="http://schemas.microsoft.com/office/drawing/2014/main" id="{D9D98A6B-3E2A-455B-8145-3EF5CE9A216C}"/>
              </a:ext>
            </a:extLst>
          </p:cNvPr>
          <p:cNvSpPr>
            <a:spLocks noGrp="1"/>
          </p:cNvSpPr>
          <p:nvPr>
            <p:ph idx="1"/>
          </p:nvPr>
        </p:nvSpPr>
        <p:spPr/>
        <p:txBody>
          <a:bodyPr>
            <a:normAutofit fontScale="92500" lnSpcReduction="20000"/>
          </a:bodyPr>
          <a:lstStyle/>
          <a:p>
            <a:r>
              <a:rPr lang="en-US" dirty="0"/>
              <a:t>Create Tree </a:t>
            </a:r>
          </a:p>
          <a:p>
            <a:r>
              <a:rPr lang="en-US" dirty="0"/>
              <a:t>Insert node in a tree</a:t>
            </a:r>
          </a:p>
          <a:p>
            <a:r>
              <a:rPr lang="en-US" dirty="0"/>
              <a:t>Traverse tree to display contents of all nodes</a:t>
            </a:r>
          </a:p>
          <a:p>
            <a:r>
              <a:rPr lang="en-US" dirty="0"/>
              <a:t>Search for key</a:t>
            </a:r>
          </a:p>
          <a:p>
            <a:r>
              <a:rPr lang="en-US" dirty="0"/>
              <a:t>Remove a node</a:t>
            </a:r>
          </a:p>
          <a:p>
            <a:r>
              <a:rPr lang="en-US" dirty="0"/>
              <a:t>Find height/ </a:t>
            </a:r>
            <a:r>
              <a:rPr lang="en-US" dirty="0" err="1"/>
              <a:t>depthremove</a:t>
            </a:r>
            <a:r>
              <a:rPr lang="en-US" dirty="0"/>
              <a:t>()</a:t>
            </a:r>
          </a:p>
          <a:p>
            <a:r>
              <a:rPr lang="en-US" dirty="0"/>
              <a:t>Count number of nodes in a tree</a:t>
            </a:r>
          </a:p>
          <a:p>
            <a:r>
              <a:rPr lang="en-US" dirty="0"/>
              <a:t>Count number of leaf nodes in a tree</a:t>
            </a:r>
          </a:p>
          <a:p>
            <a:r>
              <a:rPr lang="en-US" dirty="0"/>
              <a:t>Create a copy of tree/subtree </a:t>
            </a:r>
          </a:p>
          <a:p>
            <a:pPr marL="0" indent="0">
              <a:buNone/>
            </a:pPr>
            <a:r>
              <a:rPr lang="en-US" dirty="0"/>
              <a:t>and many more depending on application</a:t>
            </a:r>
            <a:endParaRPr lang="en-IN" dirty="0"/>
          </a:p>
        </p:txBody>
      </p:sp>
    </p:spTree>
    <p:extLst>
      <p:ext uri="{BB962C8B-B14F-4D97-AF65-F5344CB8AC3E}">
        <p14:creationId xmlns:p14="http://schemas.microsoft.com/office/powerpoint/2010/main" val="92417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6261-2FAE-44FE-80A2-88382344D1E6}"/>
              </a:ext>
            </a:extLst>
          </p:cNvPr>
          <p:cNvSpPr>
            <a:spLocks noGrp="1"/>
          </p:cNvSpPr>
          <p:nvPr>
            <p:ph type="title"/>
          </p:nvPr>
        </p:nvSpPr>
        <p:spPr>
          <a:xfrm>
            <a:off x="838200" y="169213"/>
            <a:ext cx="10515600" cy="1325563"/>
          </a:xfrm>
        </p:spPr>
        <p:txBody>
          <a:bodyPr/>
          <a:lstStyle/>
          <a:p>
            <a:pPr algn="ctr"/>
            <a:r>
              <a:rPr lang="en-US" dirty="0"/>
              <a:t>What is a Tree?</a:t>
            </a:r>
            <a:br>
              <a:rPr lang="en-US" dirty="0"/>
            </a:br>
            <a:r>
              <a:rPr lang="en-US" dirty="0"/>
              <a:t>Graphical representation of a Tree</a:t>
            </a:r>
            <a:endParaRPr lang="en-IN" dirty="0"/>
          </a:p>
        </p:txBody>
      </p:sp>
      <p:pic>
        <p:nvPicPr>
          <p:cNvPr id="1026" name="Picture 2">
            <a:extLst>
              <a:ext uri="{FF2B5EF4-FFF2-40B4-BE49-F238E27FC236}">
                <a16:creationId xmlns:a16="http://schemas.microsoft.com/office/drawing/2014/main" id="{6D3B5371-38CA-4112-9471-AA99458DB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015" y="1578920"/>
            <a:ext cx="7499985" cy="37001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535B74C5-89C5-4E3D-8AF4-C0B8C3FC53AA}"/>
              </a:ext>
            </a:extLst>
          </p:cNvPr>
          <p:cNvSpPr txBox="1">
            <a:spLocks noChangeArrowheads="1"/>
          </p:cNvSpPr>
          <p:nvPr/>
        </p:nvSpPr>
        <p:spPr>
          <a:xfrm>
            <a:off x="157480" y="578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6" name="Rectangle 3">
            <a:extLst>
              <a:ext uri="{FF2B5EF4-FFF2-40B4-BE49-F238E27FC236}">
                <a16:creationId xmlns:a16="http://schemas.microsoft.com/office/drawing/2014/main" id="{3EC45900-4C32-4DAA-A218-99BB4382F7CE}"/>
              </a:ext>
            </a:extLst>
          </p:cNvPr>
          <p:cNvSpPr txBox="1">
            <a:spLocks noChangeArrowheads="1"/>
          </p:cNvSpPr>
          <p:nvPr/>
        </p:nvSpPr>
        <p:spPr>
          <a:xfrm>
            <a:off x="157480" y="1387540"/>
            <a:ext cx="5308124" cy="4316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2400" dirty="0"/>
              <a:t>A tree is a finite nonempty set of elements.</a:t>
            </a:r>
          </a:p>
          <a:p>
            <a:pPr>
              <a:lnSpc>
                <a:spcPct val="80000"/>
              </a:lnSpc>
            </a:pPr>
            <a:r>
              <a:rPr lang="en-US" sz="2400" dirty="0"/>
              <a:t>It is an abstract model of a hierarchical structure.</a:t>
            </a:r>
          </a:p>
          <a:p>
            <a:pPr>
              <a:lnSpc>
                <a:spcPct val="80000"/>
              </a:lnSpc>
            </a:pPr>
            <a:r>
              <a:rPr lang="en-US" sz="2400" dirty="0"/>
              <a:t>consists of nodes with a parent-child relation.</a:t>
            </a:r>
          </a:p>
          <a:p>
            <a:pPr>
              <a:lnSpc>
                <a:spcPct val="80000"/>
              </a:lnSpc>
            </a:pPr>
            <a:r>
              <a:rPr lang="en-US" sz="2400" dirty="0"/>
              <a:t>Applications:</a:t>
            </a:r>
          </a:p>
          <a:p>
            <a:pPr lvl="1">
              <a:lnSpc>
                <a:spcPct val="80000"/>
              </a:lnSpc>
            </a:pPr>
            <a:r>
              <a:rPr lang="en-US" sz="2000" dirty="0"/>
              <a:t>Organization charts</a:t>
            </a:r>
          </a:p>
          <a:p>
            <a:pPr lvl="1">
              <a:lnSpc>
                <a:spcPct val="80000"/>
              </a:lnSpc>
            </a:pPr>
            <a:r>
              <a:rPr lang="en-US" sz="2000" dirty="0"/>
              <a:t>File systems</a:t>
            </a:r>
          </a:p>
          <a:p>
            <a:pPr lvl="1">
              <a:lnSpc>
                <a:spcPct val="80000"/>
              </a:lnSpc>
            </a:pPr>
            <a:r>
              <a:rPr lang="en-US" sz="2000" dirty="0"/>
              <a:t>Programming environments</a:t>
            </a:r>
          </a:p>
        </p:txBody>
      </p:sp>
    </p:spTree>
    <p:extLst>
      <p:ext uri="{BB962C8B-B14F-4D97-AF65-F5344CB8AC3E}">
        <p14:creationId xmlns:p14="http://schemas.microsoft.com/office/powerpoint/2010/main" val="1292097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C3D0-3A79-4A16-9A40-CAE901B31051}"/>
              </a:ext>
            </a:extLst>
          </p:cNvPr>
          <p:cNvSpPr>
            <a:spLocks noGrp="1"/>
          </p:cNvSpPr>
          <p:nvPr>
            <p:ph type="title"/>
          </p:nvPr>
        </p:nvSpPr>
        <p:spPr/>
        <p:txBody>
          <a:bodyPr/>
          <a:lstStyle/>
          <a:p>
            <a:endParaRPr lang="en-IN"/>
          </a:p>
        </p:txBody>
      </p:sp>
      <p:pic>
        <p:nvPicPr>
          <p:cNvPr id="2050" name="Picture 2">
            <a:extLst>
              <a:ext uri="{FF2B5EF4-FFF2-40B4-BE49-F238E27FC236}">
                <a16:creationId xmlns:a16="http://schemas.microsoft.com/office/drawing/2014/main" id="{6EF80525-DE4C-41D2-8187-ACA48B430A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8902" y="71120"/>
            <a:ext cx="6791577" cy="7044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604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9A5D-031E-4C4A-ADA5-16EE83C9DAC3}"/>
              </a:ext>
            </a:extLst>
          </p:cNvPr>
          <p:cNvSpPr>
            <a:spLocks noGrp="1"/>
          </p:cNvSpPr>
          <p:nvPr>
            <p:ph type="title"/>
          </p:nvPr>
        </p:nvSpPr>
        <p:spPr/>
        <p:txBody>
          <a:bodyPr/>
          <a:lstStyle/>
          <a:p>
            <a:r>
              <a:rPr lang="en-US" dirty="0"/>
              <a:t>DNS Tree</a:t>
            </a:r>
            <a:endParaRPr lang="en-IN" dirty="0"/>
          </a:p>
        </p:txBody>
      </p:sp>
      <p:pic>
        <p:nvPicPr>
          <p:cNvPr id="4" name="Content Placeholder 3">
            <a:extLst>
              <a:ext uri="{FF2B5EF4-FFF2-40B4-BE49-F238E27FC236}">
                <a16:creationId xmlns:a16="http://schemas.microsoft.com/office/drawing/2014/main" id="{0F746186-44FD-4802-A226-AE72FA72B50E}"/>
              </a:ext>
            </a:extLst>
          </p:cNvPr>
          <p:cNvPicPr>
            <a:picLocks noGrp="1" noChangeAspect="1"/>
          </p:cNvPicPr>
          <p:nvPr>
            <p:ph idx="1"/>
          </p:nvPr>
        </p:nvPicPr>
        <p:blipFill>
          <a:blip r:embed="rId2"/>
          <a:stretch>
            <a:fillRect/>
          </a:stretch>
        </p:blipFill>
        <p:spPr>
          <a:xfrm>
            <a:off x="2481262" y="1337468"/>
            <a:ext cx="6977698" cy="4651799"/>
          </a:xfrm>
          <a:prstGeom prst="rect">
            <a:avLst/>
          </a:prstGeom>
        </p:spPr>
      </p:pic>
    </p:spTree>
    <p:extLst>
      <p:ext uri="{BB962C8B-B14F-4D97-AF65-F5344CB8AC3E}">
        <p14:creationId xmlns:p14="http://schemas.microsoft.com/office/powerpoint/2010/main" val="3577159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1340</TotalTime>
  <Words>2464</Words>
  <Application>Microsoft Office PowerPoint</Application>
  <PresentationFormat>Widescreen</PresentationFormat>
  <Paragraphs>304</Paragraphs>
  <Slides>67</Slides>
  <Notes>11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Calibri</vt:lpstr>
      <vt:lpstr>Calibri Light</vt:lpstr>
      <vt:lpstr>Georgia</vt:lpstr>
      <vt:lpstr>Nunito Sans</vt:lpstr>
      <vt:lpstr>Symbol</vt:lpstr>
      <vt:lpstr>Tahoma</vt:lpstr>
      <vt:lpstr>Times New Roman</vt:lpstr>
      <vt:lpstr>Office Theme</vt:lpstr>
      <vt:lpstr>Tree</vt:lpstr>
      <vt:lpstr>Nature View of a Tree</vt:lpstr>
      <vt:lpstr>Computer Scientist’s View</vt:lpstr>
      <vt:lpstr>Tree Data structure</vt:lpstr>
      <vt:lpstr>Tree</vt:lpstr>
      <vt:lpstr>PowerPoint Presentation</vt:lpstr>
      <vt:lpstr>What is a Tree? Graphical representation of a Tree</vt:lpstr>
      <vt:lpstr>PowerPoint Presentation</vt:lpstr>
      <vt:lpstr>DNS Tree</vt:lpstr>
      <vt:lpstr>PowerPoint Presentation</vt:lpstr>
      <vt:lpstr>Process tree</vt:lpstr>
      <vt:lpstr>Information tree</vt:lpstr>
      <vt:lpstr>Decision Tree</vt:lpstr>
      <vt:lpstr>Syntax tree</vt:lpstr>
      <vt:lpstr>Arithmetic Expression Tree</vt:lpstr>
      <vt:lpstr>PowerPoint Presentation</vt:lpstr>
      <vt:lpstr>Tree Terminology </vt:lpstr>
      <vt:lpstr>PowerPoint Presentation</vt:lpstr>
      <vt:lpstr>Tree with arrows (Not mandatory) </vt:lpstr>
      <vt:lpstr>1. Root In a tree data structure, the first node is called as Root Node. Every tree must have root node. We can say that root node is the origin of tree data structure. In any tree, there must be only one root node. We never have multiple root nodes in a tree. </vt:lpstr>
      <vt:lpstr>2. Edge In a tree data structure, the connecting link between any two nodes is called as EDGE. In a tree with 'N' number of nodes there will be a maximum of 'N-1' number of edges. </vt:lpstr>
      <vt:lpstr>3. Parent In a tree data structure, the node which is predecessor of any node is called as PARENT NODE. In simple words, the node which has branch from it to any other node is called as parent node. Parent node can also be defined as "The node which has child / children". </vt:lpstr>
      <vt:lpstr>4. Child In a tree data structure, the node which is descendant of any node is called as CHILD Node. In simple words, the node which has a link from its parent node is called as child node. In a tree, any parent node can have any number of child nodes. In a tree, all the nodes except root are child nodes. </vt:lpstr>
      <vt:lpstr>5. Siblings In a tree data structure, nodes which belong to same Parent are called as SIBLINGS. In simple words, the nodes with same parent are called as Sibling nodes. </vt:lpstr>
      <vt:lpstr>6. Leaf In a tree data structure, the node which does not have a child is called as LEAF Node. In simple words, a leaf is a node with no child.   In a tree data structure, the leaf nodes are also called as External Nodes. External node is also a node with no child. In a tree, leaf node is also called as 'Terminal' node. </vt:lpstr>
      <vt:lpstr>7. Internal Nodes In a tree data structure, the node which has atleast one child is called as INTERNAL Node. In simple words, an internal node is a node with atleast one child.  In a tree data structure, nodes other than leaf nodes are called as Internal Nodes. The root node is also said to be Internal Node if the tree has more than one node. Internal nodes are also called as 'Non-Terminal' nodes. </vt:lpstr>
      <vt:lpstr>8. Degree In a tree data structure, the total number of children of a node is called as DEGREE of that Node. In simple words, the Degree of a node is total number of children it has. The highest degree of a node among all the nodes in a tree is called as 'Degree of Tree' </vt:lpstr>
      <vt:lpstr>9. Level In a tree data structure, the root node is said to be at Level 0 and the children of root node are at Level 1 and the children of the nodes which are at Level 1 will be at Level 2 and so on... In simple words, in a tree each step from top to bottom is called as a Level and the Level count starts with '0' and incremented by one at each level (Step). </vt:lpstr>
      <vt:lpstr>10. Height In a tree data structure, the total number of edges from leaf node to a particular node in the longest path is called as HEIGHT of that Node. In a tree, height of the root node is said to be height of the tree. In a tree, height of all leaf nodes is '0'. </vt:lpstr>
      <vt:lpstr>11. Depth In a tree data structure, the total number of egdes from root node to a particular node is called as DEPTH of that Node. In a tree, the total number of edges from root node to a leaf node in the longest path is said to be Depth of the tree. In simple words, the highest depth of any leaf node in a tree is said to be depth of that tree. In a tree, depth of the root node is '0'. </vt:lpstr>
      <vt:lpstr>12. Path In a tree data structure, the sequence of Nodes and Edges from one node to another node is called as PATH between that two Nodes. Length of a Path is total number of nodes in that path. In below example the path A - B - E - J has length 4. </vt:lpstr>
      <vt:lpstr>13. Sub Tree In a tree data structure, each child from a node forms a subtree recursively. Every child node will form a subtree on its parent node.</vt:lpstr>
      <vt:lpstr>PowerPoint Presentation</vt:lpstr>
      <vt:lpstr>Types of Trees</vt:lpstr>
      <vt:lpstr>Types of Trees</vt:lpstr>
      <vt:lpstr>PowerPoint Presentation</vt:lpstr>
      <vt:lpstr>Types of Trees</vt:lpstr>
      <vt:lpstr>PowerPoint Presentation</vt:lpstr>
      <vt:lpstr>Types of Trees</vt:lpstr>
      <vt:lpstr>PowerPoint Presentation</vt:lpstr>
      <vt:lpstr>Types of Trees</vt:lpstr>
      <vt:lpstr>PowerPoint Presentation</vt:lpstr>
      <vt:lpstr>Some more types of trees:</vt:lpstr>
      <vt:lpstr>Binary Tree </vt:lpstr>
      <vt:lpstr>Binary Tree</vt:lpstr>
      <vt:lpstr>Strictly/Full Binary tree </vt:lpstr>
      <vt:lpstr>perfect binary tree</vt:lpstr>
      <vt:lpstr>Is this a tree?</vt:lpstr>
      <vt:lpstr>PowerPoint Presentation</vt:lpstr>
      <vt:lpstr>Examples of a binary tree</vt:lpstr>
      <vt:lpstr>Complete Binary Tree</vt:lpstr>
      <vt:lpstr>Differences Between A Tree and A Binary Tree</vt:lpstr>
      <vt:lpstr>Binary Tree representation</vt:lpstr>
      <vt:lpstr>Representation 1: Linked representation  (data, parent, left subtree, right subtree)</vt:lpstr>
      <vt:lpstr>Representation 2 : data, left subtree, right subtree </vt:lpstr>
      <vt:lpstr>PowerPoint Presentation</vt:lpstr>
      <vt:lpstr>PowerPoint Presentation</vt:lpstr>
      <vt:lpstr>PowerPoint Presentation</vt:lpstr>
      <vt:lpstr>Representation 3: Explicit array representation</vt:lpstr>
      <vt:lpstr>PowerPoint Presentation</vt:lpstr>
      <vt:lpstr>Representation 4: Implicit array representation.</vt:lpstr>
      <vt:lpstr>Representation 5 :Left Child, Right Sibling Representation</vt:lpstr>
      <vt:lpstr>Answer the following:</vt:lpstr>
      <vt:lpstr>Answer the following:</vt:lpstr>
      <vt:lpstr>Binary Search Tree</vt:lpstr>
      <vt:lpstr>Binary Search Tree</vt:lpstr>
      <vt:lpstr>Operations on a Binary Tree/ Binary Search Tree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ADT Tree</dc:title>
  <dc:creator>Ashwini Matange</dc:creator>
  <cp:lastModifiedBy>ashwini matange</cp:lastModifiedBy>
  <cp:revision>101</cp:revision>
  <dcterms:created xsi:type="dcterms:W3CDTF">2019-10-23T01:15:40Z</dcterms:created>
  <dcterms:modified xsi:type="dcterms:W3CDTF">2021-06-16T09:03:27Z</dcterms:modified>
</cp:coreProperties>
</file>